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9144000" cy="6858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ERCTMF+Arial-ItalicMT" panose="020B0604020202020204" charset="0"/>
      <p:regular r:id="rId17"/>
    </p:embeddedFont>
    <p:embeddedFont>
      <p:font typeface="GQVTRM+ArialMT" panose="020B0604020202020204" charset="0"/>
      <p:regular r:id="rId18"/>
    </p:embeddedFont>
    <p:embeddedFont>
      <p:font typeface="MLOTGV+Wingdings-Regular" panose="020B0604020202020204" charset="2"/>
      <p:regular r:id="rId19"/>
    </p:embeddedFont>
    <p:embeddedFont>
      <p:font typeface="THPFVC+Arial-BoldItalicMT" panose="020B0604020202020204" charset="0"/>
      <p:regular r:id="rId20"/>
    </p:embeddedFont>
    <p:embeddedFont>
      <p:font typeface="UWDTPU+Arial-BoldM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la.mil/Information-Operations/Research-And-Developmen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ogistics.Research@dla.mi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dcio.defense.gov/CMMC/Model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a.mil/SmallBusines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11419" y="934379"/>
            <a:ext cx="3533022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1F5F"/>
                </a:solidFill>
                <a:latin typeface="GQVTRM+ArialMT"/>
                <a:cs typeface="GQVTRM+ArialMT"/>
              </a:rPr>
              <a:t>The</a:t>
            </a:r>
            <a:r>
              <a:rPr sz="1600" spc="-37" dirty="0">
                <a:solidFill>
                  <a:srgbClr val="001F5F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1F5F"/>
                </a:solidFill>
                <a:latin typeface="GQVTRM+ArialMT"/>
                <a:cs typeface="GQVTRM+ArialMT"/>
              </a:rPr>
              <a:t>Nation’s</a:t>
            </a:r>
            <a:r>
              <a:rPr sz="1600" spc="-64" dirty="0">
                <a:solidFill>
                  <a:srgbClr val="001F5F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1F5F"/>
                </a:solidFill>
                <a:latin typeface="GQVTRM+ArialMT"/>
                <a:cs typeface="GQVTRM+ArialMT"/>
              </a:rPr>
              <a:t>Combat</a:t>
            </a:r>
            <a:r>
              <a:rPr sz="1600" spc="-28" dirty="0">
                <a:solidFill>
                  <a:srgbClr val="001F5F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1F5F"/>
                </a:solidFill>
                <a:latin typeface="GQVTRM+ArialMT"/>
                <a:cs typeface="GQVTRM+ArialMT"/>
              </a:rPr>
              <a:t>Logistics</a:t>
            </a:r>
            <a:r>
              <a:rPr sz="1600" spc="-115" dirty="0">
                <a:solidFill>
                  <a:srgbClr val="001F5F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1F5F"/>
                </a:solidFill>
                <a:latin typeface="GQVTRM+ArialMT"/>
                <a:cs typeface="GQVTRM+ArialMT"/>
              </a:rPr>
              <a:t>Suppo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4102" y="968811"/>
            <a:ext cx="1504626" cy="156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28"/>
              </a:lnSpc>
              <a:spcBef>
                <a:spcPts val="0"/>
              </a:spcBef>
              <a:spcAft>
                <a:spcPts val="0"/>
              </a:spcAft>
            </a:pP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800" spc="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800" spc="9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t</a:t>
            </a:r>
            <a:r>
              <a:rPr sz="8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a</a:t>
            </a:r>
            <a:r>
              <a:rPr sz="800" spc="8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b</a:t>
            </a:r>
            <a:r>
              <a:rPr sz="800" spc="11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l</a:t>
            </a:r>
            <a:r>
              <a:rPr sz="800" spc="9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i</a:t>
            </a:r>
            <a:r>
              <a:rPr sz="800" spc="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s</a:t>
            </a:r>
            <a:r>
              <a:rPr sz="800" spc="93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h</a:t>
            </a:r>
            <a:r>
              <a:rPr sz="800" spc="10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e</a:t>
            </a:r>
            <a:r>
              <a:rPr sz="800" spc="9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d</a:t>
            </a:r>
            <a:r>
              <a:rPr sz="800" spc="68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1</a:t>
            </a:r>
            <a:r>
              <a:rPr sz="800" spc="3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9</a:t>
            </a:r>
            <a:r>
              <a:rPr sz="800" spc="37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6</a:t>
            </a:r>
            <a:r>
              <a:rPr sz="800" spc="12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800" b="1" i="1" dirty="0">
                <a:solidFill>
                  <a:srgbClr val="001F5F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41771" y="3605189"/>
            <a:ext cx="4804518" cy="14663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66"/>
              </a:lnSpc>
              <a:spcBef>
                <a:spcPts val="0"/>
              </a:spcBef>
              <a:spcAft>
                <a:spcPts val="0"/>
              </a:spcAft>
            </a:pP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DLA:</a:t>
            </a:r>
            <a:r>
              <a:rPr sz="3200" spc="64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 </a:t>
            </a: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SBA</a:t>
            </a:r>
            <a:r>
              <a:rPr sz="3200" spc="61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 </a:t>
            </a: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channels,</a:t>
            </a:r>
          </a:p>
          <a:p>
            <a:pPr marL="0" marR="0">
              <a:lnSpc>
                <a:spcPts val="3566"/>
              </a:lnSpc>
              <a:spcBef>
                <a:spcPts val="223"/>
              </a:spcBef>
              <a:spcAft>
                <a:spcPts val="0"/>
              </a:spcAft>
            </a:pP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Emerging</a:t>
            </a:r>
            <a:r>
              <a:rPr sz="3200" spc="34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 </a:t>
            </a: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requirements,</a:t>
            </a:r>
          </a:p>
          <a:p>
            <a:pPr marL="0" marR="0">
              <a:lnSpc>
                <a:spcPts val="3566"/>
              </a:lnSpc>
              <a:spcBef>
                <a:spcPts val="223"/>
              </a:spcBef>
              <a:spcAft>
                <a:spcPts val="0"/>
              </a:spcAft>
            </a:pP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and</a:t>
            </a:r>
            <a:r>
              <a:rPr sz="3200" spc="62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 </a:t>
            </a:r>
            <a:r>
              <a:rPr sz="3200" dirty="0">
                <a:solidFill>
                  <a:srgbClr val="001F5F"/>
                </a:solidFill>
                <a:latin typeface="THPFVC+Arial-BoldItalicMT"/>
                <a:cs typeface="THPFVC+Arial-BoldItalicMT"/>
              </a:rPr>
              <a:t>R&amp;D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41771" y="5563481"/>
            <a:ext cx="2950463" cy="8633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1F3863"/>
                </a:solidFill>
                <a:latin typeface="GQVTRM+ArialMT"/>
                <a:cs typeface="GQVTRM+ArialMT"/>
              </a:rPr>
              <a:t>COL</a:t>
            </a:r>
            <a:r>
              <a:rPr sz="2800" spc="-99" dirty="0">
                <a:solidFill>
                  <a:srgbClr val="1F3863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1F3863"/>
                </a:solidFill>
                <a:latin typeface="GQVTRM+ArialMT"/>
                <a:cs typeface="GQVTRM+ArialMT"/>
              </a:rPr>
              <a:t>Jerry Acosta</a:t>
            </a:r>
          </a:p>
          <a:p>
            <a:pPr marL="0" marR="0">
              <a:lnSpc>
                <a:spcPts val="3137"/>
              </a:lnSpc>
              <a:spcBef>
                <a:spcPts val="274"/>
              </a:spcBef>
              <a:spcAft>
                <a:spcPts val="0"/>
              </a:spcAft>
            </a:pPr>
            <a:r>
              <a:rPr sz="2800" dirty="0">
                <a:solidFill>
                  <a:srgbClr val="1F3863"/>
                </a:solidFill>
                <a:latin typeface="GQVTRM+ArialMT"/>
                <a:cs typeface="GQVTRM+ArialMT"/>
              </a:rPr>
              <a:t>10</a:t>
            </a:r>
            <a:r>
              <a:rPr sz="2800" spc="-34" dirty="0">
                <a:solidFill>
                  <a:srgbClr val="1F3863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1F3863"/>
                </a:solidFill>
                <a:latin typeface="GQVTRM+ArialMT"/>
                <a:cs typeface="GQVTRM+ArialMT"/>
              </a:rPr>
              <a:t>JAN</a:t>
            </a:r>
            <a:r>
              <a:rPr sz="2800" spc="-70" dirty="0">
                <a:solidFill>
                  <a:srgbClr val="1F3863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1F3863"/>
                </a:solidFill>
                <a:latin typeface="GQVTRM+ArialMT"/>
                <a:cs typeface="GQVTRM+ArialMT"/>
              </a:rPr>
              <a:t>24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8083" y="6520087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0930" y="6562453"/>
            <a:ext cx="123080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As</a:t>
            </a:r>
            <a:r>
              <a:rPr sz="1200" spc="1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of</a:t>
            </a:r>
            <a:r>
              <a:rPr sz="1200" spc="-2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GQVTRM+ArialMT"/>
                <a:cs typeface="GQVTRM+ArialMT"/>
              </a:rPr>
              <a:t>10</a:t>
            </a:r>
            <a:r>
              <a:rPr sz="1200" spc="-2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200" spc="-28" dirty="0">
                <a:solidFill>
                  <a:srgbClr val="FFFFFF"/>
                </a:solidFill>
                <a:latin typeface="GQVTRM+ArialMT"/>
                <a:cs typeface="GQVTRM+ArialMT"/>
              </a:rPr>
              <a:t>JAN</a:t>
            </a: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200" spc="-18" dirty="0">
                <a:solidFill>
                  <a:srgbClr val="FFFFFF"/>
                </a:solidFill>
                <a:latin typeface="GQVTRM+ArialMT"/>
                <a:cs typeface="GQVTRM+ArialMT"/>
              </a:rPr>
              <a:t>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67835" y="612930"/>
            <a:ext cx="5646072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DLA</a:t>
            </a:r>
            <a:r>
              <a:rPr sz="2800" u="sng" spc="91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 </a:t>
            </a:r>
            <a:r>
              <a:rPr sz="2800" u="sng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Research</a:t>
            </a:r>
            <a:r>
              <a:rPr sz="2800" u="sng" spc="83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 </a:t>
            </a:r>
            <a:r>
              <a:rPr sz="2800" u="sng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and</a:t>
            </a:r>
            <a:r>
              <a:rPr sz="2800" u="sng" spc="87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 </a:t>
            </a:r>
            <a:r>
              <a:rPr sz="2800" u="sng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Development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35040" y="1504853"/>
            <a:ext cx="298288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B0F0"/>
                </a:solidFill>
                <a:latin typeface="GQVTRM+ArialMT"/>
                <a:cs typeface="GQVTRM+ArialMT"/>
                <a:hlinkClick r:id="rId4"/>
              </a:rPr>
              <a:t>Logistics.Research@dla.mil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28083" y="6553613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57818" y="6596286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426455" y="504994"/>
            <a:ext cx="1642764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5319" y="1278978"/>
            <a:ext cx="3264103" cy="84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*Due-Out:</a:t>
            </a:r>
            <a:r>
              <a:rPr sz="1800" spc="-1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23" dirty="0">
                <a:solidFill>
                  <a:srgbClr val="000000"/>
                </a:solidFill>
                <a:latin typeface="GQVTRM+ArialMT"/>
                <a:cs typeface="GQVTRM+ArialMT"/>
              </a:rPr>
              <a:t>Will</a:t>
            </a:r>
            <a:r>
              <a:rPr sz="1800" spc="-8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send</a:t>
            </a:r>
            <a:r>
              <a:rPr sz="180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updated</a:t>
            </a:r>
            <a:r>
              <a:rPr sz="1800" spc="-4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GQVTRM+ArialMT"/>
                <a:cs typeface="GQVTRM+ArialMT"/>
              </a:rPr>
              <a:t>“Who’s</a:t>
            </a:r>
            <a:r>
              <a:rPr sz="1800" spc="-18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40" dirty="0">
                <a:solidFill>
                  <a:srgbClr val="000000"/>
                </a:solidFill>
                <a:latin typeface="GQVTRM+ArialMT"/>
                <a:cs typeface="GQVTRM+ArialMT"/>
              </a:rPr>
              <a:t>Who</a:t>
            </a:r>
            <a:r>
              <a:rPr sz="1800" spc="-19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in</a:t>
            </a:r>
            <a:r>
              <a:rPr sz="1800" spc="-9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-23" dirty="0">
                <a:solidFill>
                  <a:srgbClr val="000000"/>
                </a:solidFill>
                <a:latin typeface="GQVTRM+ArialMT"/>
                <a:cs typeface="GQVTRM+ArialMT"/>
              </a:rPr>
              <a:t>DLA”</a:t>
            </a:r>
          </a:p>
          <a:p>
            <a:pPr marL="0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spc="-18" dirty="0">
                <a:solidFill>
                  <a:srgbClr val="000000"/>
                </a:solidFill>
                <a:latin typeface="GQVTRM+ArialMT"/>
                <a:cs typeface="GQVTRM+ArialMT"/>
              </a:rPr>
              <a:t>after</a:t>
            </a:r>
            <a:r>
              <a:rPr sz="180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-17" dirty="0">
                <a:solidFill>
                  <a:srgbClr val="000000"/>
                </a:solidFill>
                <a:latin typeface="GQVTRM+ArialMT"/>
                <a:cs typeface="GQVTRM+ArialMT"/>
              </a:rPr>
              <a:t>final</a:t>
            </a:r>
            <a:r>
              <a:rPr sz="1800" spc="-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-18" dirty="0">
                <a:solidFill>
                  <a:srgbClr val="000000"/>
                </a:solidFill>
                <a:latin typeface="GQVTRM+ArialMT"/>
                <a:cs typeface="GQVTRM+ArialMT"/>
              </a:rPr>
              <a:t>Senate</a:t>
            </a:r>
            <a:r>
              <a:rPr sz="1800" spc="-6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GQVTRM+ArialMT"/>
                <a:cs typeface="GQVTRM+ArialMT"/>
              </a:rPr>
              <a:t>Confirmations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75925" y="2280640"/>
            <a:ext cx="1961803" cy="567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COL</a:t>
            </a:r>
            <a:r>
              <a:rPr sz="1800" spc="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Jerry</a:t>
            </a:r>
            <a:r>
              <a:rPr sz="180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Acosta</a:t>
            </a:r>
          </a:p>
          <a:p>
            <a:pPr marL="469315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LinkedIn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28720" y="6497532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81362" y="6591713"/>
            <a:ext cx="321915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18" dirty="0">
                <a:solidFill>
                  <a:srgbClr val="FFFFFF"/>
                </a:solidFill>
                <a:latin typeface="GQVTRM+ArialMT"/>
                <a:cs typeface="GQVTRM+ArialMT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27903" y="400424"/>
            <a:ext cx="1270099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spc="-15" dirty="0">
                <a:solidFill>
                  <a:srgbClr val="001F5F"/>
                </a:solidFill>
                <a:latin typeface="UWDTPU+Arial-BoldMT"/>
                <a:cs typeface="UWDTPU+Arial-BoldMT"/>
              </a:rPr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3799" y="1639772"/>
            <a:ext cx="8456548" cy="2021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2800" spc="-2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spc="-17" dirty="0">
                <a:solidFill>
                  <a:srgbClr val="000000"/>
                </a:solidFill>
                <a:latin typeface="GQVTRM+ArialMT"/>
                <a:cs typeface="GQVTRM+ArialMT"/>
              </a:rPr>
              <a:t>Strategic</a:t>
            </a:r>
            <a:r>
              <a:rPr sz="2800" spc="-6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spc="-21" dirty="0">
                <a:solidFill>
                  <a:srgbClr val="000000"/>
                </a:solidFill>
                <a:latin typeface="GQVTRM+ArialMT"/>
                <a:cs typeface="GQVTRM+ArialMT"/>
              </a:rPr>
              <a:t>Plan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GQVTRM+ArialMT"/>
                <a:cs typeface="GQVTRM+ArialMT"/>
              </a:rPr>
              <a:t>Lines</a:t>
            </a:r>
            <a:r>
              <a:rPr sz="280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of</a:t>
            </a:r>
            <a:r>
              <a:rPr sz="28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Effort</a:t>
            </a:r>
            <a:r>
              <a:rPr sz="2800" spc="-9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2800" spc="-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Composition</a:t>
            </a:r>
          </a:p>
          <a:p>
            <a:pPr marL="0" marR="0">
              <a:lnSpc>
                <a:spcPts val="3137"/>
              </a:lnSpc>
              <a:spcBef>
                <a:spcPts val="1088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2800" spc="-2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Support</a:t>
            </a:r>
            <a:r>
              <a:rPr sz="2800" spc="-8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spc="14" dirty="0">
                <a:solidFill>
                  <a:srgbClr val="000000"/>
                </a:solidFill>
                <a:latin typeface="GQVTRM+ArialMT"/>
                <a:cs typeface="GQVTRM+ArialMT"/>
              </a:rPr>
              <a:t>to</a:t>
            </a:r>
            <a:r>
              <a:rPr sz="2800" spc="-9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CENTCOM</a:t>
            </a:r>
            <a:r>
              <a:rPr sz="2800" spc="-3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2800" spc="-5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SOCOM</a:t>
            </a:r>
          </a:p>
          <a:p>
            <a:pPr marL="0" marR="0">
              <a:lnSpc>
                <a:spcPts val="3137"/>
              </a:lnSpc>
              <a:spcBef>
                <a:spcPts val="10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2800" spc="-2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C&amp;S</a:t>
            </a:r>
            <a:r>
              <a:rPr sz="2800" spc="-7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Middle</a:t>
            </a:r>
            <a:r>
              <a:rPr sz="28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East</a:t>
            </a:r>
            <a:r>
              <a:rPr sz="2800" spc="-9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Capabilities</a:t>
            </a:r>
          </a:p>
          <a:p>
            <a:pPr marL="0" marR="0">
              <a:lnSpc>
                <a:spcPts val="3137"/>
              </a:lnSpc>
              <a:spcBef>
                <a:spcPts val="101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Jump</a:t>
            </a:r>
            <a:r>
              <a:rPr sz="28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Starting</a:t>
            </a:r>
            <a:r>
              <a:rPr sz="2800" spc="-10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‘24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3799" y="3755084"/>
            <a:ext cx="4467383" cy="436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Doing</a:t>
            </a:r>
            <a:r>
              <a:rPr sz="2800" spc="-3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Business</a:t>
            </a:r>
            <a:r>
              <a:rPr sz="280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with</a:t>
            </a:r>
            <a:r>
              <a:rPr sz="280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3799" y="4282388"/>
            <a:ext cx="5547630" cy="963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2800" spc="-2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Small</a:t>
            </a:r>
            <a:r>
              <a:rPr sz="2800" spc="-8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Business</a:t>
            </a:r>
            <a:r>
              <a:rPr sz="2800" spc="-1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Information</a:t>
            </a:r>
          </a:p>
          <a:p>
            <a:pPr marL="0" marR="0">
              <a:lnSpc>
                <a:spcPts val="3137"/>
              </a:lnSpc>
              <a:spcBef>
                <a:spcPts val="1064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2800" spc="95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280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R&amp;D</a:t>
            </a:r>
            <a:r>
              <a:rPr sz="2800" spc="-3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2800" dirty="0">
                <a:solidFill>
                  <a:srgbClr val="000000"/>
                </a:solidFill>
                <a:latin typeface="GQVTRM+ArialMT"/>
                <a:cs typeface="GQVTRM+ArialMT"/>
              </a:rPr>
              <a:t>Page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728720" y="6497532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591802" y="6581352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1392" y="124759"/>
            <a:ext cx="571408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9AC61"/>
                </a:solidFill>
                <a:latin typeface="UWDTPU+Arial-BoldMT"/>
                <a:cs typeface="UWDTPU+Arial-BoldMT"/>
              </a:rPr>
              <a:t>TRANSFORMING</a:t>
            </a:r>
            <a:r>
              <a:rPr sz="2400" spc="109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2400" spc="-15" dirty="0">
                <a:solidFill>
                  <a:srgbClr val="C9AC61"/>
                </a:solidFill>
                <a:latin typeface="UWDTPU+Arial-BoldMT"/>
                <a:cs typeface="UWDTPU+Arial-BoldMT"/>
              </a:rPr>
              <a:t>GLOBAL</a:t>
            </a:r>
            <a:r>
              <a:rPr sz="2400" spc="36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2400" dirty="0">
                <a:solidFill>
                  <a:srgbClr val="C9AC61"/>
                </a:solidFill>
                <a:latin typeface="UWDTPU+Arial-BoldMT"/>
                <a:cs typeface="UWDTPU+Arial-BoldMT"/>
              </a:rPr>
              <a:t>LOGISTICS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1417" y="530946"/>
            <a:ext cx="7354824" cy="9398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015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As</a:t>
            </a:r>
            <a:r>
              <a:rPr sz="1200" spc="1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Nation’s</a:t>
            </a:r>
            <a:r>
              <a:rPr sz="1200" spc="-9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Combat</a:t>
            </a:r>
            <a:r>
              <a:rPr sz="1200" spc="-1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Logistics</a:t>
            </a:r>
            <a:r>
              <a:rPr sz="1200" spc="-10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10" dirty="0">
                <a:solidFill>
                  <a:srgbClr val="C9AC61"/>
                </a:solidFill>
                <a:latin typeface="GQVTRM+ArialMT"/>
                <a:cs typeface="GQVTRM+ArialMT"/>
              </a:rPr>
              <a:t>SupportAgency,</a:t>
            </a:r>
            <a:r>
              <a:rPr sz="1200" spc="-10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27" dirty="0">
                <a:solidFill>
                  <a:srgbClr val="C9AC61"/>
                </a:solidFill>
                <a:latin typeface="GQVTRM+ArialMT"/>
                <a:cs typeface="GQVTRM+ArialMT"/>
              </a:rPr>
              <a:t>we</a:t>
            </a:r>
            <a:r>
              <a:rPr sz="1200" spc="3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11" dirty="0">
                <a:solidFill>
                  <a:srgbClr val="C9AC61"/>
                </a:solidFill>
                <a:latin typeface="GQVTRM+ArialMT"/>
                <a:cs typeface="GQVTRM+ArialMT"/>
              </a:rPr>
              <a:t>must</a:t>
            </a:r>
            <a:r>
              <a:rPr sz="1200" spc="4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10" dirty="0">
                <a:solidFill>
                  <a:srgbClr val="C9AC61"/>
                </a:solidFill>
                <a:latin typeface="GQVTRM+ArialMT"/>
                <a:cs typeface="GQVTRM+ArialMT"/>
              </a:rPr>
              <a:t>lean</a:t>
            </a:r>
            <a:r>
              <a:rPr sz="1200" spc="-99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forward</a:t>
            </a:r>
            <a:r>
              <a:rPr sz="1200" spc="-17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to</a:t>
            </a:r>
            <a:r>
              <a:rPr sz="1200" spc="-1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address</a:t>
            </a:r>
            <a:r>
              <a:rPr sz="1200" spc="-9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new</a:t>
            </a:r>
            <a:r>
              <a:rPr sz="1200" spc="-5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challenges</a:t>
            </a:r>
            <a:r>
              <a:rPr sz="1200" spc="-12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20" dirty="0">
                <a:solidFill>
                  <a:srgbClr val="C9AC61"/>
                </a:solidFill>
                <a:latin typeface="GQVTRM+ArialMT"/>
                <a:cs typeface="GQVTRM+ArialMT"/>
              </a:rPr>
              <a:t>that</a:t>
            </a:r>
          </a:p>
          <a:p>
            <a:pPr marL="112776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threaten</a:t>
            </a:r>
            <a:r>
              <a:rPr sz="1200" spc="-9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our</a:t>
            </a:r>
            <a:r>
              <a:rPr sz="1200" spc="-4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global</a:t>
            </a:r>
            <a:r>
              <a:rPr sz="1200" spc="-127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environment.</a:t>
            </a:r>
            <a:r>
              <a:rPr sz="1200" spc="-6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34" dirty="0">
                <a:solidFill>
                  <a:srgbClr val="C9AC61"/>
                </a:solidFill>
                <a:latin typeface="GQVTRM+ArialMT"/>
                <a:cs typeface="GQVTRM+ArialMT"/>
              </a:rPr>
              <a:t>We</a:t>
            </a:r>
            <a:r>
              <a:rPr sz="1200" spc="-137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will</a:t>
            </a:r>
            <a:r>
              <a:rPr sz="1200" spc="-2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10" dirty="0">
                <a:solidFill>
                  <a:srgbClr val="C9AC61"/>
                </a:solidFill>
                <a:latin typeface="GQVTRM+ArialMT"/>
                <a:cs typeface="GQVTRM+ArialMT"/>
              </a:rPr>
              <a:t>meet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 those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threats</a:t>
            </a:r>
            <a:r>
              <a:rPr sz="1200" spc="-7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and</a:t>
            </a:r>
            <a:r>
              <a:rPr sz="1200" spc="-4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evolving</a:t>
            </a:r>
            <a:r>
              <a:rPr sz="1200" spc="-12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needs</a:t>
            </a:r>
            <a:r>
              <a:rPr sz="1200" spc="-7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of</a:t>
            </a:r>
            <a:r>
              <a:rPr sz="1200" spc="-2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warfighter</a:t>
            </a:r>
            <a:r>
              <a:rPr sz="1200" spc="-6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18" dirty="0">
                <a:solidFill>
                  <a:srgbClr val="C9AC61"/>
                </a:solidFill>
                <a:latin typeface="GQVTRM+ArialMT"/>
                <a:cs typeface="GQVTRM+ArialMT"/>
              </a:rPr>
              <a:t>and</a:t>
            </a:r>
          </a:p>
          <a:p>
            <a:pPr marL="67057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nation</a:t>
            </a:r>
            <a:r>
              <a:rPr sz="1200" spc="-12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with</a:t>
            </a:r>
            <a:r>
              <a:rPr sz="1200" spc="-1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10" dirty="0">
                <a:solidFill>
                  <a:srgbClr val="C9AC61"/>
                </a:solidFill>
                <a:latin typeface="GQVTRM+ArialMT"/>
                <a:cs typeface="GQVTRM+ArialMT"/>
              </a:rPr>
              <a:t>this</a:t>
            </a:r>
            <a:r>
              <a:rPr sz="1200" spc="-79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Strategic</a:t>
            </a:r>
            <a:r>
              <a:rPr sz="1200" spc="-7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Plan,</a:t>
            </a:r>
            <a:r>
              <a:rPr sz="1200" spc="-7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which</a:t>
            </a:r>
            <a:r>
              <a:rPr sz="1200" spc="-4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identifies</a:t>
            </a:r>
            <a:r>
              <a:rPr sz="1200" spc="-12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our</a:t>
            </a:r>
            <a:r>
              <a:rPr sz="1200" spc="-4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11" dirty="0">
                <a:solidFill>
                  <a:srgbClr val="C9AC61"/>
                </a:solidFill>
                <a:latin typeface="GQVTRM+ArialMT"/>
                <a:cs typeface="GQVTRM+ArialMT"/>
              </a:rPr>
              <a:t>most</a:t>
            </a:r>
            <a:r>
              <a:rPr sz="1200" spc="17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critical</a:t>
            </a:r>
            <a:r>
              <a:rPr sz="1200" spc="-10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priorities</a:t>
            </a:r>
            <a:r>
              <a:rPr sz="1200" spc="-12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and</a:t>
            </a:r>
            <a:r>
              <a:rPr sz="1200" spc="-6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will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transform our</a:t>
            </a:r>
            <a:r>
              <a:rPr sz="1200" spc="26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business</a:t>
            </a:r>
          </a:p>
          <a:p>
            <a:pPr marL="0" marR="0">
              <a:lnSpc>
                <a:spcPts val="1340"/>
              </a:lnSpc>
              <a:spcBef>
                <a:spcPts val="149"/>
              </a:spcBef>
              <a:spcAft>
                <a:spcPts val="0"/>
              </a:spcAft>
            </a:pP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processes</a:t>
            </a:r>
            <a:r>
              <a:rPr sz="1200" spc="-59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over</a:t>
            </a:r>
            <a:r>
              <a:rPr sz="1200" spc="26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the</a:t>
            </a:r>
            <a:r>
              <a:rPr sz="1200" spc="43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next</a:t>
            </a:r>
            <a:r>
              <a:rPr sz="1200" spc="21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five</a:t>
            </a:r>
            <a:r>
              <a:rPr sz="1200" spc="43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200" dirty="0">
                <a:solidFill>
                  <a:srgbClr val="C9AC61"/>
                </a:solidFill>
                <a:latin typeface="UWDTPU+Arial-BoldMT"/>
                <a:cs typeface="UWDTPU+Arial-BoldMT"/>
              </a:rPr>
              <a:t>years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.</a:t>
            </a:r>
            <a:r>
              <a:rPr sz="1200" spc="-1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Though</a:t>
            </a:r>
            <a:r>
              <a:rPr sz="1200" spc="-9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10" dirty="0">
                <a:solidFill>
                  <a:srgbClr val="C9AC61"/>
                </a:solidFill>
                <a:latin typeface="GQVTRM+ArialMT"/>
                <a:cs typeface="GQVTRM+ArialMT"/>
              </a:rPr>
              <a:t>this</a:t>
            </a:r>
            <a:r>
              <a:rPr sz="1200" spc="-5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transformationwill</a:t>
            </a:r>
            <a:r>
              <a:rPr sz="1200" spc="-3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not</a:t>
            </a:r>
            <a:r>
              <a:rPr sz="1200" spc="-2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encompass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12" dirty="0">
                <a:solidFill>
                  <a:srgbClr val="C9AC61"/>
                </a:solidFill>
                <a:latin typeface="GQVTRM+ArialMT"/>
                <a:cs typeface="GQVTRM+ArialMT"/>
              </a:rPr>
              <a:t>all</a:t>
            </a:r>
            <a:r>
              <a:rPr sz="1200" spc="-6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of</a:t>
            </a:r>
            <a:r>
              <a:rPr sz="1200" spc="-2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spc="-25" dirty="0">
                <a:solidFill>
                  <a:srgbClr val="C9AC61"/>
                </a:solidFill>
                <a:latin typeface="GQVTRM+ArialMT"/>
                <a:cs typeface="GQVTRM+ArialMT"/>
              </a:rPr>
              <a:t>DLA’s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 day-to-day</a:t>
            </a:r>
          </a:p>
          <a:p>
            <a:pPr marL="182881" marR="0">
              <a:lnSpc>
                <a:spcPts val="1340"/>
              </a:lnSpc>
              <a:spcBef>
                <a:spcPts val="99"/>
              </a:spcBef>
              <a:spcAft>
                <a:spcPts val="0"/>
              </a:spcAft>
            </a:pP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activities,</a:t>
            </a:r>
            <a:r>
              <a:rPr sz="1200" spc="-7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these</a:t>
            </a:r>
            <a:r>
              <a:rPr sz="1200" spc="-6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core</a:t>
            </a:r>
            <a:r>
              <a:rPr sz="1200" spc="-4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objectives</a:t>
            </a:r>
            <a:r>
              <a:rPr sz="1200" spc="-7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will</a:t>
            </a:r>
            <a:r>
              <a:rPr sz="1200" spc="-28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have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the</a:t>
            </a:r>
            <a:r>
              <a:rPr sz="1200" spc="-43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greatest</a:t>
            </a:r>
            <a:r>
              <a:rPr sz="1200" spc="-70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impact</a:t>
            </a:r>
            <a:r>
              <a:rPr sz="1200" spc="-17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on</a:t>
            </a:r>
            <a:r>
              <a:rPr sz="1200" spc="-4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our</a:t>
            </a:r>
            <a:r>
              <a:rPr sz="1200" spc="-66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ability</a:t>
            </a:r>
            <a:r>
              <a:rPr sz="1200" spc="-101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to achieve</a:t>
            </a:r>
            <a:r>
              <a:rPr sz="1200" spc="-94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mission</a:t>
            </a:r>
            <a:r>
              <a:rPr sz="1200" spc="-66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200" dirty="0">
                <a:solidFill>
                  <a:srgbClr val="C9AC61"/>
                </a:solidFill>
                <a:latin typeface="GQVTRM+ArialMT"/>
                <a:cs typeface="GQVTRM+ArialMT"/>
              </a:rPr>
              <a:t>success.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8156" y="1900492"/>
            <a:ext cx="1195046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E8E"/>
                </a:solidFill>
                <a:latin typeface="UWDTPU+Arial-BoldMT"/>
                <a:cs typeface="UWDTPU+Arial-BoldMT"/>
              </a:rPr>
              <a:t>MISSION: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44791" y="1900492"/>
            <a:ext cx="1003399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2E8E"/>
                </a:solidFill>
                <a:latin typeface="UWDTPU+Arial-BoldMT"/>
                <a:cs typeface="UWDTPU+Arial-BoldMT"/>
              </a:rPr>
              <a:t>VISION: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0292" y="2183989"/>
            <a:ext cx="3596818" cy="618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Deliver</a:t>
            </a:r>
            <a:r>
              <a:rPr sz="1300" spc="-5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readiness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and</a:t>
            </a:r>
            <a:r>
              <a:rPr sz="1300" spc="1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lethality</a:t>
            </a:r>
            <a:r>
              <a:rPr sz="1300" spc="-57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to</a:t>
            </a:r>
            <a:r>
              <a:rPr sz="1300" spc="-5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the</a:t>
            </a:r>
            <a:r>
              <a:rPr sz="1300" spc="10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Warfighter</a:t>
            </a:r>
          </a:p>
          <a:p>
            <a:pPr marL="30449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Always</a:t>
            </a:r>
            <a:r>
              <a:rPr sz="1300" spc="-30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and</a:t>
            </a:r>
            <a:r>
              <a:rPr sz="1300" spc="1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support</a:t>
            </a:r>
            <a:r>
              <a:rPr sz="1300" spc="3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our</a:t>
            </a:r>
            <a:r>
              <a:rPr sz="1300" spc="37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nation</a:t>
            </a:r>
            <a:r>
              <a:rPr sz="1300" spc="-2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0" dirty="0">
                <a:solidFill>
                  <a:srgbClr val="002E8E"/>
                </a:solidFill>
                <a:latin typeface="GQVTRM+ArialMT"/>
                <a:cs typeface="GQVTRM+ArialMT"/>
              </a:rPr>
              <a:t>through</a:t>
            </a:r>
            <a:r>
              <a:rPr sz="1300" spc="105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quality,</a:t>
            </a:r>
          </a:p>
          <a:p>
            <a:pPr marL="810615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proactive</a:t>
            </a:r>
            <a:r>
              <a:rPr sz="1300" spc="-30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global</a:t>
            </a:r>
            <a:r>
              <a:rPr sz="1300" spc="-47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logistics.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62849" y="2183989"/>
            <a:ext cx="4172913" cy="618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45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As</a:t>
            </a:r>
            <a:r>
              <a:rPr sz="1300" spc="-49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the</a:t>
            </a:r>
            <a:r>
              <a:rPr sz="1300" spc="10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Nation’s Combat Logistics</a:t>
            </a:r>
            <a:r>
              <a:rPr sz="1300" spc="-49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Support</a:t>
            </a:r>
            <a:r>
              <a:rPr sz="1300" spc="-87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Agency</a:t>
            </a:r>
            <a:r>
              <a:rPr sz="1300" spc="3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38" dirty="0">
                <a:solidFill>
                  <a:srgbClr val="002E8E"/>
                </a:solidFill>
                <a:latin typeface="GQVTRM+ArialMT"/>
                <a:cs typeface="GQVTRM+ArialMT"/>
              </a:rPr>
              <a:t>and</a:t>
            </a:r>
          </a:p>
          <a:p>
            <a:pPr marL="0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valued</a:t>
            </a:r>
            <a:r>
              <a:rPr sz="1300" spc="-23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partner,</a:t>
            </a:r>
            <a:r>
              <a:rPr sz="1300" spc="31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we</a:t>
            </a:r>
            <a:r>
              <a:rPr sz="1300" spc="-25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are</a:t>
            </a:r>
            <a:r>
              <a:rPr sz="1300" spc="-23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innovative, adaptable,</a:t>
            </a:r>
            <a:r>
              <a:rPr sz="1300" spc="-18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agile,</a:t>
            </a:r>
            <a:r>
              <a:rPr sz="1300" spc="-76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38" dirty="0">
                <a:solidFill>
                  <a:srgbClr val="002E8E"/>
                </a:solidFill>
                <a:latin typeface="GQVTRM+ArialMT"/>
                <a:cs typeface="GQVTRM+ArialMT"/>
              </a:rPr>
              <a:t>and</a:t>
            </a:r>
          </a:p>
          <a:p>
            <a:pPr marL="237834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accountable</a:t>
            </a:r>
            <a:r>
              <a:rPr sz="1300" spc="76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–</a:t>
            </a:r>
            <a:r>
              <a:rPr sz="1300" spc="-52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focused</a:t>
            </a:r>
            <a:r>
              <a:rPr sz="1300" spc="75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on</a:t>
            </a:r>
            <a:r>
              <a:rPr sz="1300" spc="-23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5" dirty="0">
                <a:solidFill>
                  <a:srgbClr val="002E8E"/>
                </a:solidFill>
                <a:latin typeface="GQVTRM+ArialMT"/>
                <a:cs typeface="GQVTRM+ArialMT"/>
              </a:rPr>
              <a:t>the</a:t>
            </a:r>
            <a:r>
              <a:rPr sz="1300" spc="36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spc="-18" dirty="0">
                <a:solidFill>
                  <a:srgbClr val="002E8E"/>
                </a:solidFill>
                <a:latin typeface="GQVTRM+ArialMT"/>
                <a:cs typeface="GQVTRM+ArialMT"/>
              </a:rPr>
              <a:t>Warfighter</a:t>
            </a:r>
            <a:r>
              <a:rPr sz="1300" spc="-76" dirty="0">
                <a:solidFill>
                  <a:srgbClr val="002E8E"/>
                </a:solidFill>
                <a:latin typeface="GQVTRM+ArialMT"/>
                <a:cs typeface="GQVTRM+ArialMT"/>
              </a:rPr>
              <a:t> </a:t>
            </a:r>
            <a:r>
              <a:rPr sz="1300" dirty="0">
                <a:solidFill>
                  <a:srgbClr val="002E8E"/>
                </a:solidFill>
                <a:latin typeface="GQVTRM+ArialMT"/>
                <a:cs typeface="GQVTRM+ArialMT"/>
              </a:rPr>
              <a:t>Always.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2663" y="3408810"/>
            <a:ext cx="1263385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People</a:t>
            </a:r>
            <a:r>
              <a:rPr sz="1050" spc="-33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&amp;</a:t>
            </a:r>
            <a:r>
              <a:rPr sz="1050" spc="35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Culture: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2663" y="3565574"/>
            <a:ext cx="126849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8" dirty="0">
                <a:solidFill>
                  <a:srgbClr val="FFFFFF"/>
                </a:solidFill>
                <a:latin typeface="GQVTRM+ArialMT"/>
                <a:cs typeface="GQVTRM+ArialMT"/>
              </a:rPr>
              <a:t>Supportingour</a:t>
            </a:r>
            <a:r>
              <a:rPr sz="900" spc="-6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FFFFFF"/>
                </a:solidFill>
                <a:latin typeface="GQVTRM+ArialMT"/>
                <a:cs typeface="GQVTRM+ArialMT"/>
              </a:rPr>
              <a:t>people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93157" y="3677357"/>
            <a:ext cx="783282" cy="618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Support</a:t>
            </a:r>
          </a:p>
          <a:p>
            <a:pPr marL="82296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to</a:t>
            </a:r>
            <a:r>
              <a:rPr sz="1300" spc="34" dirty="0">
                <a:solidFill>
                  <a:srgbClr val="0D223B"/>
                </a:solidFill>
                <a:latin typeface="UWDTPU+Arial-BoldMT"/>
                <a:cs typeface="UWDTPU+Arial-BoldMT"/>
              </a:rPr>
              <a:t> </a:t>
            </a:r>
            <a:r>
              <a:rPr sz="1300" spc="-25" dirty="0">
                <a:solidFill>
                  <a:srgbClr val="0D223B"/>
                </a:solidFill>
                <a:latin typeface="UWDTPU+Arial-BoldMT"/>
                <a:cs typeface="UWDTPU+Arial-BoldMT"/>
              </a:rPr>
              <a:t>the</a:t>
            </a:r>
          </a:p>
          <a:p>
            <a:pPr marL="82296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Nation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55084" y="3677358"/>
            <a:ext cx="765149" cy="618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179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Trusted</a:t>
            </a:r>
          </a:p>
          <a:p>
            <a:pPr marL="0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Mission</a:t>
            </a:r>
          </a:p>
          <a:p>
            <a:pPr marL="0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Partner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605437" y="3667821"/>
            <a:ext cx="967244" cy="63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19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0D223B"/>
                </a:solidFill>
                <a:latin typeface="UWDTPU+Arial-BoldMT"/>
                <a:cs typeface="UWDTPU+Arial-BoldMT"/>
              </a:rPr>
              <a:t>Modernized</a:t>
            </a:r>
          </a:p>
          <a:p>
            <a:pPr marL="3072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0D223B"/>
                </a:solidFill>
                <a:latin typeface="UWDTPU+Arial-BoldMT"/>
                <a:cs typeface="UWDTPU+Arial-BoldMT"/>
              </a:rPr>
              <a:t>Acquisition</a:t>
            </a:r>
            <a:r>
              <a:rPr sz="1000" spc="-76" dirty="0">
                <a:solidFill>
                  <a:srgbClr val="0D223B"/>
                </a:solidFill>
                <a:latin typeface="UWDTPU+Arial-BoldMT"/>
                <a:cs typeface="UWDTPU+Arial-BoldMT"/>
              </a:rPr>
              <a:t> </a:t>
            </a:r>
            <a:r>
              <a:rPr sz="1000" dirty="0">
                <a:solidFill>
                  <a:srgbClr val="0D223B"/>
                </a:solidFill>
                <a:latin typeface="UWDTPU+Arial-BoldMT"/>
                <a:cs typeface="UWDTPU+Arial-BoldMT"/>
              </a:rPr>
              <a:t>&amp;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spc="23" dirty="0">
                <a:solidFill>
                  <a:srgbClr val="0D223B"/>
                </a:solidFill>
                <a:latin typeface="UWDTPU+Arial-BoldMT"/>
                <a:cs typeface="UWDTPU+Arial-BoldMT"/>
              </a:rPr>
              <a:t>SupplyChain</a:t>
            </a:r>
          </a:p>
          <a:p>
            <a:pPr marL="18305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0D223B"/>
                </a:solidFill>
                <a:latin typeface="UWDTPU+Arial-BoldMT"/>
                <a:cs typeface="UWDTPU+Arial-BoldMT"/>
              </a:rPr>
              <a:t>Management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29615" y="3792859"/>
            <a:ext cx="1394546" cy="327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Fiscal</a:t>
            </a:r>
            <a:r>
              <a:rPr sz="1050" spc="29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Stewardship:</a:t>
            </a:r>
          </a:p>
          <a:p>
            <a:pPr marL="0" marR="0">
              <a:lnSpc>
                <a:spcPts val="1018"/>
              </a:lnSpc>
              <a:spcBef>
                <a:spcPts val="78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GQVTRM+ArialMT"/>
                <a:cs typeface="GQVTRM+ArialMT"/>
              </a:rPr>
              <a:t>Investing</a:t>
            </a:r>
            <a:r>
              <a:rPr sz="900" spc="-8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GQVTRM+ArialMT"/>
                <a:cs typeface="GQVTRM+ArialMT"/>
              </a:rPr>
              <a:t>in</a:t>
            </a:r>
            <a:r>
              <a:rPr sz="900" spc="-46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FFFFFF"/>
                </a:solidFill>
                <a:latin typeface="GQVTRM+ArialMT"/>
                <a:cs typeface="GQVTRM+ArialMT"/>
              </a:rPr>
              <a:t>outcomes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41528" y="3776442"/>
            <a:ext cx="975386" cy="42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Warfighter</a:t>
            </a:r>
          </a:p>
          <a:p>
            <a:pPr marL="149284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spc="-12" dirty="0">
                <a:solidFill>
                  <a:srgbClr val="0D223B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963796" y="3776441"/>
            <a:ext cx="756148" cy="4201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46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Future</a:t>
            </a:r>
          </a:p>
          <a:p>
            <a:pPr marL="0" marR="0">
              <a:lnSpc>
                <a:spcPts val="1447"/>
              </a:lnSpc>
              <a:spcBef>
                <a:spcPts val="162"/>
              </a:spcBef>
              <a:spcAft>
                <a:spcPts val="0"/>
              </a:spcAft>
            </a:pPr>
            <a:r>
              <a:rPr sz="1300" dirty="0">
                <a:solidFill>
                  <a:srgbClr val="0D223B"/>
                </a:solidFill>
                <a:latin typeface="UWDTPU+Arial-BoldMT"/>
                <a:cs typeface="UWDTPU+Arial-BoldMT"/>
              </a:rPr>
              <a:t>of</a:t>
            </a:r>
            <a:r>
              <a:rPr sz="1300" spc="36" dirty="0">
                <a:solidFill>
                  <a:srgbClr val="0D223B"/>
                </a:solidFill>
                <a:latin typeface="UWDTPU+Arial-BoldMT"/>
                <a:cs typeface="UWDTPU+Arial-BoldMT"/>
              </a:rPr>
              <a:t> </a:t>
            </a:r>
            <a:r>
              <a:rPr sz="1300" spc="-25" dirty="0">
                <a:solidFill>
                  <a:srgbClr val="0D223B"/>
                </a:solidFill>
                <a:latin typeface="UWDTPU+Arial-BoldMT"/>
                <a:cs typeface="UWDTPU+Arial-BoldMT"/>
              </a:rPr>
              <a:t>Work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2663" y="4179954"/>
            <a:ext cx="223261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FFFF"/>
                </a:solidFill>
                <a:latin typeface="UWDTPU+Arial-BoldMT"/>
                <a:cs typeface="UWDTPU+Arial-BoldMT"/>
              </a:rPr>
              <a:t>Digital-Business Transformation: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2663" y="4336718"/>
            <a:ext cx="1210469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20" dirty="0">
                <a:solidFill>
                  <a:srgbClr val="FFFFFF"/>
                </a:solidFill>
                <a:latin typeface="GQVTRM+ArialMT"/>
                <a:cs typeface="GQVTRM+ArialMT"/>
              </a:rPr>
              <a:t>Embracingthe</a:t>
            </a:r>
            <a:r>
              <a:rPr sz="900" spc="-5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FFFFFF"/>
                </a:solidFill>
                <a:latin typeface="GQVTRM+ArialMT"/>
                <a:cs typeface="GQVTRM+ArialMT"/>
              </a:rPr>
              <a:t>future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818207" y="4881940"/>
            <a:ext cx="1006138" cy="48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68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Tailored</a:t>
            </a:r>
          </a:p>
          <a:p>
            <a:pPr marL="112782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solutions</a:t>
            </a:r>
            <a:r>
              <a:rPr sz="1000" spc="-85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GQVTRM+ArialMT"/>
                <a:cs typeface="GQVTRM+ArialMT"/>
              </a:rPr>
              <a:t>to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spc="17" dirty="0">
                <a:solidFill>
                  <a:srgbClr val="FFFFFF"/>
                </a:solidFill>
                <a:latin typeface="GQVTRM+ArialMT"/>
                <a:cs typeface="GQVTRM+ArialMT"/>
              </a:rPr>
              <a:t>drive</a:t>
            </a:r>
            <a:r>
              <a:rPr sz="1000" spc="-105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readiness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986480" y="4881812"/>
            <a:ext cx="1143903" cy="638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330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Deliberate</a:t>
            </a:r>
          </a:p>
          <a:p>
            <a:pPr marL="219419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approach,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without</a:t>
            </a:r>
            <a:r>
              <a:rPr sz="1000" spc="-5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tradeoff</a:t>
            </a:r>
            <a:r>
              <a:rPr sz="1000" spc="-10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15" dirty="0">
                <a:solidFill>
                  <a:srgbClr val="FFFFFF"/>
                </a:solidFill>
                <a:latin typeface="GQVTRM+ArialMT"/>
                <a:cs typeface="GQVTRM+ArialMT"/>
              </a:rPr>
              <a:t>to</a:t>
            </a:r>
          </a:p>
          <a:p>
            <a:pPr marL="115726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the</a:t>
            </a:r>
            <a:r>
              <a:rPr sz="1000" spc="-44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warfighter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282769" y="4881684"/>
            <a:ext cx="1076034" cy="48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45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spc="-10" dirty="0">
                <a:solidFill>
                  <a:srgbClr val="FFFFFF"/>
                </a:solidFill>
                <a:latin typeface="GQVTRM+ArialMT"/>
                <a:cs typeface="GQVTRM+ArialMT"/>
              </a:rPr>
              <a:t>Transparency</a:t>
            </a:r>
            <a:r>
              <a:rPr sz="1000" spc="284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&amp;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spc="-11" dirty="0">
                <a:solidFill>
                  <a:srgbClr val="FFFFFF"/>
                </a:solidFill>
                <a:latin typeface="GQVTRM+ArialMT"/>
                <a:cs typeface="GQVTRM+ArialMT"/>
              </a:rPr>
              <a:t>accountability</a:t>
            </a:r>
            <a:r>
              <a:rPr sz="1000" spc="264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37" dirty="0">
                <a:solidFill>
                  <a:srgbClr val="FFFFFF"/>
                </a:solidFill>
                <a:latin typeface="GQVTRM+ArialMT"/>
                <a:cs typeface="GQVTRM+ArialMT"/>
              </a:rPr>
              <a:t>to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our customers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492136" y="4881555"/>
            <a:ext cx="1143116" cy="485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330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Leading</a:t>
            </a:r>
            <a:r>
              <a:rPr sz="1000" spc="-92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in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logistics</a:t>
            </a:r>
            <a:r>
              <a:rPr sz="1000" spc="-87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10" dirty="0">
                <a:solidFill>
                  <a:srgbClr val="FFFFFF"/>
                </a:solidFill>
                <a:latin typeface="GQVTRM+ArialMT"/>
                <a:cs typeface="GQVTRM+ArialMT"/>
              </a:rPr>
              <a:t>to</a:t>
            </a:r>
            <a:r>
              <a:rPr sz="1000" spc="-75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deliver</a:t>
            </a:r>
          </a:p>
          <a:p>
            <a:pPr marL="152467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best</a:t>
            </a:r>
            <a:r>
              <a:rPr sz="1000" spc="-2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15" dirty="0">
                <a:solidFill>
                  <a:srgbClr val="FFFFFF"/>
                </a:solidFill>
                <a:latin typeface="GQVTRM+ArialMT"/>
                <a:cs typeface="GQVTRM+ArialMT"/>
              </a:rPr>
              <a:t>value</a:t>
            </a:r>
            <a:r>
              <a:rPr sz="1000" spc="-104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&amp;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877782" y="4881428"/>
            <a:ext cx="840336" cy="48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40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Adapting</a:t>
            </a:r>
            <a:r>
              <a:rPr sz="1000" spc="-11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to</a:t>
            </a:r>
          </a:p>
          <a:p>
            <a:pPr marL="0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new</a:t>
            </a:r>
            <a:r>
              <a:rPr sz="1000" spc="-37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ways</a:t>
            </a:r>
            <a:r>
              <a:rPr sz="1000" spc="25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28" dirty="0">
                <a:solidFill>
                  <a:srgbClr val="FFFFFF"/>
                </a:solidFill>
                <a:latin typeface="GQVTRM+ArialMT"/>
                <a:cs typeface="GQVTRM+ArialMT"/>
              </a:rPr>
              <a:t>of</a:t>
            </a:r>
          </a:p>
          <a:p>
            <a:pPr marL="128144" marR="0">
              <a:lnSpc>
                <a:spcPts val="1126"/>
              </a:lnSpc>
              <a:spcBef>
                <a:spcPts val="73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working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650621" y="5338572"/>
            <a:ext cx="825892" cy="181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manage</a:t>
            </a:r>
            <a:r>
              <a:rPr sz="1000" spc="-9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23" dirty="0">
                <a:solidFill>
                  <a:srgbClr val="FFFFFF"/>
                </a:solidFill>
                <a:latin typeface="GQVTRM+ArialMT"/>
                <a:cs typeface="GQVTRM+ArialMT"/>
              </a:rPr>
              <a:t>risk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100734" y="5906712"/>
            <a:ext cx="7042215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C9AC61"/>
                </a:solidFill>
                <a:latin typeface="UWDTPU+Arial-BoldMT"/>
                <a:cs typeface="UWDTPU+Arial-BoldMT"/>
              </a:rPr>
              <a:t>Enterprise</a:t>
            </a:r>
            <a:r>
              <a:rPr sz="1600" b="1" spc="10" dirty="0">
                <a:solidFill>
                  <a:srgbClr val="C9AC61"/>
                </a:solidFill>
                <a:latin typeface="Calibri"/>
                <a:cs typeface="Calibri"/>
              </a:rPr>
              <a:t>Key</a:t>
            </a:r>
            <a:r>
              <a:rPr sz="1600" spc="-137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Performance</a:t>
            </a:r>
            <a:r>
              <a:rPr sz="1600" spc="-149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Indicators</a:t>
            </a:r>
            <a:r>
              <a:rPr sz="1600" spc="-149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(KPI)</a:t>
            </a:r>
            <a:r>
              <a:rPr sz="1600" spc="-116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measure</a:t>
            </a:r>
            <a:r>
              <a:rPr sz="1600" spc="-136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the</a:t>
            </a:r>
            <a:r>
              <a:rPr sz="1600" spc="-80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success</a:t>
            </a:r>
            <a:r>
              <a:rPr sz="1600" spc="-133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of</a:t>
            </a:r>
            <a:r>
              <a:rPr sz="1600" spc="-72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this</a:t>
            </a:r>
            <a:r>
              <a:rPr sz="1600" spc="-75" dirty="0">
                <a:solidFill>
                  <a:srgbClr val="C9AC61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9AC61"/>
                </a:solidFill>
                <a:latin typeface="Calibri"/>
                <a:cs typeface="Calibri"/>
              </a:rPr>
              <a:t>strategy: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93953" y="6290266"/>
            <a:ext cx="1443516" cy="40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7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Service Readiness</a:t>
            </a:r>
          </a:p>
          <a:p>
            <a:pPr marL="0" marR="0">
              <a:lnSpc>
                <a:spcPts val="1179"/>
              </a:lnSpc>
              <a:spcBef>
                <a:spcPts val="545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7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Supply</a:t>
            </a:r>
            <a:r>
              <a:rPr sz="1050" spc="-59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Availability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660524" y="6290266"/>
            <a:ext cx="1710801" cy="40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5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Acquisition</a:t>
            </a:r>
            <a:r>
              <a:rPr sz="1050" spc="-14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Timeliness</a:t>
            </a:r>
          </a:p>
          <a:p>
            <a:pPr marL="0" marR="0">
              <a:lnSpc>
                <a:spcPts val="1179"/>
              </a:lnSpc>
              <a:spcBef>
                <a:spcPts val="545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5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Business</a:t>
            </a:r>
            <a:r>
              <a:rPr sz="1050" spc="-25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Health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909850" y="6290266"/>
            <a:ext cx="821639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7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Liquidity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776018" y="6290266"/>
            <a:ext cx="1726875" cy="407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5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Customer</a:t>
            </a:r>
            <a:r>
              <a:rPr sz="1050" spc="-72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Satisfaction</a:t>
            </a:r>
          </a:p>
          <a:p>
            <a:pPr marL="134" marR="0">
              <a:lnSpc>
                <a:spcPts val="1179"/>
              </a:lnSpc>
              <a:spcBef>
                <a:spcPts val="545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52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Employee</a:t>
            </a:r>
            <a:r>
              <a:rPr sz="1050" spc="-28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Engagement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909850" y="6509405"/>
            <a:ext cx="1689612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C9AC61"/>
                </a:solidFill>
                <a:latin typeface="GQVTRM+ArialMT"/>
                <a:cs typeface="GQVTRM+ArialMT"/>
              </a:rPr>
              <a:t>•</a:t>
            </a:r>
            <a:r>
              <a:rPr sz="1050" spc="275" dirty="0">
                <a:solidFill>
                  <a:srgbClr val="C9AC61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Price</a:t>
            </a:r>
            <a:r>
              <a:rPr sz="1050" spc="24" dirty="0">
                <a:solidFill>
                  <a:srgbClr val="C9AC61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C9AC61"/>
                </a:solidFill>
                <a:latin typeface="UWDTPU+Arial-BoldMT"/>
                <a:cs typeface="UWDTPU+Arial-BoldMT"/>
              </a:rPr>
              <a:t>Competitiveness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66707" y="6592324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01107" y="404244"/>
            <a:ext cx="4053352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1F5F"/>
                </a:solidFill>
                <a:latin typeface="UWDTPU+Arial-BoldMT"/>
                <a:cs typeface="UWDTPU+Arial-BoldMT"/>
              </a:rPr>
              <a:t>Defense</a:t>
            </a:r>
            <a:r>
              <a:rPr sz="2500" spc="-29" dirty="0">
                <a:solidFill>
                  <a:srgbClr val="001F5F"/>
                </a:solidFill>
                <a:latin typeface="UWDTPU+Arial-BoldMT"/>
                <a:cs typeface="UWDTPU+Arial-BoldMT"/>
              </a:rPr>
              <a:t> </a:t>
            </a:r>
            <a:r>
              <a:rPr sz="2500" dirty="0">
                <a:solidFill>
                  <a:srgbClr val="001F5F"/>
                </a:solidFill>
                <a:latin typeface="UWDTPU+Arial-BoldMT"/>
                <a:cs typeface="UWDTPU+Arial-BoldMT"/>
              </a:rPr>
              <a:t>Logistics</a:t>
            </a:r>
            <a:r>
              <a:rPr sz="2500" spc="-178" dirty="0">
                <a:solidFill>
                  <a:srgbClr val="001F5F"/>
                </a:solidFill>
                <a:latin typeface="UWDTPU+Arial-BoldMT"/>
                <a:cs typeface="UWDTPU+Arial-BoldMT"/>
              </a:rPr>
              <a:t> </a:t>
            </a:r>
            <a:r>
              <a:rPr sz="2500" spc="-15" dirty="0">
                <a:solidFill>
                  <a:srgbClr val="001F5F"/>
                </a:solidFill>
                <a:latin typeface="UWDTPU+Arial-BoldMT"/>
                <a:cs typeface="UWDTPU+Arial-BoldMT"/>
              </a:rPr>
              <a:t>Agency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116195" y="1229698"/>
            <a:ext cx="3437111" cy="337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9"/>
              </a:lnSpc>
              <a:spcBef>
                <a:spcPts val="0"/>
              </a:spcBef>
              <a:spcAft>
                <a:spcPts val="0"/>
              </a:spcAft>
            </a:pPr>
            <a:r>
              <a:rPr sz="21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Manages</a:t>
            </a:r>
            <a:r>
              <a:rPr sz="2100" spc="-7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8</a:t>
            </a:r>
            <a:r>
              <a:rPr sz="2100" spc="3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spc="10" dirty="0">
                <a:solidFill>
                  <a:srgbClr val="000000"/>
                </a:solidFill>
                <a:latin typeface="UWDTPU+Arial-BoldMT"/>
                <a:cs typeface="UWDTPU+Arial-BoldMT"/>
              </a:rPr>
              <a:t>Supply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 Chains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9674" y="1260432"/>
            <a:ext cx="4224080" cy="337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6</a:t>
            </a:r>
            <a:r>
              <a:rPr sz="2100" spc="1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Major</a:t>
            </a:r>
            <a:r>
              <a:rPr sz="2100" spc="-8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Subordinate</a:t>
            </a:r>
            <a:r>
              <a:rPr sz="21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Commands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9674" y="1835787"/>
            <a:ext cx="1175916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AVIATION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9625" y="2000343"/>
            <a:ext cx="4197463" cy="49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Manages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  <a:r>
              <a:rPr sz="105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supply</a:t>
            </a:r>
            <a:r>
              <a:rPr sz="1050" spc="-8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chain for</a:t>
            </a:r>
            <a:r>
              <a:rPr sz="1050" spc="-6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aviation</a:t>
            </a:r>
            <a:r>
              <a:rPr sz="1050" spc="-3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weapons</a:t>
            </a:r>
            <a:r>
              <a:rPr sz="105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systems</a:t>
            </a:r>
            <a:r>
              <a:rPr sz="1050" spc="-7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repair</a:t>
            </a:r>
            <a:r>
              <a:rPr sz="1050" spc="-4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parts,</a:t>
            </a:r>
          </a:p>
          <a:p>
            <a:pPr marL="48" marR="0">
              <a:lnSpc>
                <a:spcPts val="1179"/>
              </a:lnSpc>
              <a:spcBef>
                <a:spcPts val="2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flight</a:t>
            </a:r>
            <a:r>
              <a:rPr sz="105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safety</a:t>
            </a:r>
            <a:r>
              <a:rPr sz="105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equipment,</a:t>
            </a:r>
            <a:r>
              <a:rPr sz="1050" spc="-8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11" dirty="0">
                <a:solidFill>
                  <a:srgbClr val="000000"/>
                </a:solidFill>
                <a:latin typeface="GQVTRM+ArialMT"/>
                <a:cs typeface="GQVTRM+ArialMT"/>
              </a:rPr>
              <a:t>maps,</a:t>
            </a:r>
            <a:r>
              <a:rPr sz="1050" spc="-8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consumable</a:t>
            </a:r>
            <a:r>
              <a:rPr sz="1050" spc="-6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hardware,</a:t>
            </a:r>
            <a:r>
              <a:rPr sz="105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environmental</a:t>
            </a:r>
          </a:p>
          <a:p>
            <a:pPr marL="182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products</a:t>
            </a:r>
            <a:r>
              <a:rPr sz="105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industrial</a:t>
            </a:r>
            <a:r>
              <a:rPr sz="1050" spc="-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plant</a:t>
            </a:r>
            <a:r>
              <a:rPr sz="1050" spc="-3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equipment.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670768" y="2213465"/>
            <a:ext cx="1993809" cy="23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spc="-1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4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provided</a:t>
            </a:r>
            <a:r>
              <a:rPr sz="1400" spc="1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more</a:t>
            </a:r>
            <a:r>
              <a:rPr sz="1400" spc="-5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spc="-33" dirty="0">
                <a:solidFill>
                  <a:srgbClr val="000000"/>
                </a:solidFill>
                <a:latin typeface="GQVTRM+ArialMT"/>
                <a:cs typeface="GQVTRM+ArialMT"/>
              </a:rPr>
              <a:t>than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3494" y="2253038"/>
            <a:ext cx="614386" cy="23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GQVTRM+ArialMT"/>
                <a:cs typeface="GQVTRM+ArialMT"/>
              </a:rPr>
              <a:t>About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53831" y="2428601"/>
            <a:ext cx="2913657" cy="4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37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UWDTPU+Arial-BoldMT"/>
                <a:cs typeface="UWDTPU+Arial-BoldMT"/>
              </a:rPr>
              <a:t>5</a:t>
            </a:r>
            <a:r>
              <a:rPr sz="2300" spc="42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2300" dirty="0">
                <a:solidFill>
                  <a:srgbClr val="FFFFFF"/>
                </a:solidFill>
                <a:latin typeface="UWDTPU+Arial-BoldMT"/>
                <a:cs typeface="UWDTPU+Arial-BoldMT"/>
              </a:rPr>
              <a:t>million</a:t>
            </a:r>
            <a:r>
              <a:rPr sz="2300" spc="4902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28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$46.7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579074" y="2467538"/>
            <a:ext cx="1123612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0000"/>
                </a:solidFill>
                <a:latin typeface="UWDTPU+Arial-BoldMT"/>
                <a:cs typeface="UWDTPU+Arial-BoldMT"/>
              </a:rPr>
              <a:t>Billion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39624" y="2561211"/>
            <a:ext cx="4259600" cy="4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TROOP</a:t>
            </a:r>
            <a:r>
              <a:rPr sz="1050" spc="-2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SUPPORT</a:t>
            </a:r>
          </a:p>
          <a:p>
            <a:pPr marL="0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Manages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the supply</a:t>
            </a:r>
            <a:r>
              <a:rPr sz="1050" spc="-8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chains for</a:t>
            </a:r>
            <a:r>
              <a:rPr sz="1050" spc="-6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food,</a:t>
            </a:r>
            <a:r>
              <a:rPr sz="1050" spc="-5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textiles,</a:t>
            </a:r>
            <a:r>
              <a:rPr sz="105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construction material</a:t>
            </a:r>
            <a:r>
              <a:rPr sz="105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-31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</a:p>
          <a:p>
            <a:pPr marL="0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medical</a:t>
            </a:r>
            <a:r>
              <a:rPr sz="1050" spc="-6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supplies</a:t>
            </a:r>
            <a:r>
              <a:rPr sz="105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equipment,</a:t>
            </a:r>
            <a:r>
              <a:rPr sz="1050" spc="-8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including pharmaceuticals.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970238" y="2762054"/>
            <a:ext cx="898958" cy="23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FFFFFF"/>
                </a:solidFill>
                <a:latin typeface="GQVTRM+ArialMT"/>
                <a:cs typeface="GQVTRM+ArialMT"/>
              </a:rPr>
              <a:t>line</a:t>
            </a:r>
            <a:r>
              <a:rPr sz="1400" spc="-11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400" dirty="0">
                <a:solidFill>
                  <a:srgbClr val="FFFFFF"/>
                </a:solidFill>
                <a:latin typeface="GQVTRM+ArialMT"/>
                <a:cs typeface="GQVTRM+ArialMT"/>
              </a:rPr>
              <a:t>items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283673" y="2899265"/>
            <a:ext cx="2765824" cy="23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5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in</a:t>
            </a:r>
            <a:r>
              <a:rPr sz="1400" spc="-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GQVTRM+ArialMT"/>
                <a:cs typeface="GQVTRM+ArialMT"/>
              </a:rPr>
              <a:t>goods</a:t>
            </a: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4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services</a:t>
            </a:r>
            <a:r>
              <a:rPr sz="1400" spc="1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dirty="0">
                <a:solidFill>
                  <a:srgbClr val="000000"/>
                </a:solidFill>
                <a:latin typeface="GQVTRM+ArialMT"/>
                <a:cs typeface="GQVTRM+ArialMT"/>
              </a:rPr>
              <a:t>for</a:t>
            </a:r>
            <a:r>
              <a:rPr sz="14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400" spc="-12" dirty="0">
                <a:solidFill>
                  <a:srgbClr val="000000"/>
                </a:solidFill>
                <a:latin typeface="GQVTRM+ArialMT"/>
                <a:cs typeface="GQVTRM+ArialMT"/>
              </a:rPr>
              <a:t>FY2022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9625" y="3118995"/>
            <a:ext cx="3697627" cy="504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DISPOSITION</a:t>
            </a:r>
            <a:r>
              <a:rPr sz="1050" spc="-3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SERVICES</a:t>
            </a:r>
          </a:p>
          <a:p>
            <a:pPr marL="0" marR="0">
              <a:lnSpc>
                <a:spcPts val="1179"/>
              </a:lnSpc>
              <a:spcBef>
                <a:spcPts val="115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Disposes</a:t>
            </a:r>
            <a:r>
              <a:rPr sz="105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of excess property</a:t>
            </a:r>
            <a:r>
              <a:rPr sz="105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15" dirty="0">
                <a:solidFill>
                  <a:srgbClr val="000000"/>
                </a:solidFill>
                <a:latin typeface="GQVTRM+ArialMT"/>
                <a:cs typeface="GQVTRM+ArialMT"/>
              </a:rPr>
              <a:t>by</a:t>
            </a:r>
            <a:r>
              <a:rPr sz="1050" spc="-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reutilization,</a:t>
            </a:r>
            <a:r>
              <a:rPr sz="1050" spc="-9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transfer</a:t>
            </a:r>
            <a:r>
              <a:rPr sz="1050" spc="-1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-31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</a:p>
          <a:p>
            <a:pPr marL="133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demilitarization;</a:t>
            </a:r>
            <a:r>
              <a:rPr sz="1050" spc="-7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conducts environmental</a:t>
            </a:r>
            <a:r>
              <a:rPr sz="1050" spc="-3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disposal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reuse.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31867" y="3222123"/>
            <a:ext cx="4599326" cy="337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59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Small</a:t>
            </a:r>
            <a:r>
              <a:rPr sz="2100" spc="1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Business</a:t>
            </a:r>
            <a:r>
              <a:rPr sz="21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Contracts</a:t>
            </a:r>
            <a:r>
              <a:rPr sz="21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-</a:t>
            </a:r>
            <a:r>
              <a:rPr sz="21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100" dirty="0">
                <a:solidFill>
                  <a:srgbClr val="000000"/>
                </a:solidFill>
                <a:latin typeface="UWDTPU+Arial-BoldMT"/>
                <a:cs typeface="UWDTPU+Arial-BoldMT"/>
              </a:rPr>
              <a:t>FY2022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9674" y="3688971"/>
            <a:ext cx="1930541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4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LAND</a:t>
            </a:r>
            <a:r>
              <a:rPr sz="1050" spc="1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AND</a:t>
            </a:r>
            <a:r>
              <a:rPr sz="1050" spc="3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MARITIME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39491" y="3856611"/>
            <a:ext cx="4348497" cy="492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Manages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the supply</a:t>
            </a:r>
            <a:r>
              <a:rPr sz="1050" spc="-5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chain for</a:t>
            </a:r>
            <a:r>
              <a:rPr sz="105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ground-based</a:t>
            </a:r>
            <a:r>
              <a:rPr sz="1050" spc="-8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</a:t>
            </a:r>
            <a:r>
              <a:rPr sz="1050" spc="11" dirty="0">
                <a:solidFill>
                  <a:srgbClr val="000000"/>
                </a:solidFill>
                <a:latin typeface="GQVTRM+ArialMT"/>
                <a:cs typeface="GQVTRM+ArialMT"/>
              </a:rPr>
              <a:t>maritime</a:t>
            </a:r>
            <a:r>
              <a:rPr sz="1050" spc="-1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weapons</a:t>
            </a:r>
          </a:p>
          <a:p>
            <a:pPr marL="134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systems</a:t>
            </a:r>
            <a:r>
              <a:rPr sz="1050" spc="-5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repair</a:t>
            </a:r>
            <a:r>
              <a:rPr sz="1050" spc="-4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parts,</a:t>
            </a:r>
            <a:r>
              <a:rPr sz="1050" spc="-5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consumable</a:t>
            </a:r>
            <a:r>
              <a:rPr sz="1050" spc="-6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hardware,</a:t>
            </a:r>
            <a:r>
              <a:rPr sz="105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small</a:t>
            </a:r>
            <a:r>
              <a:rPr sz="1050" spc="-7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12" dirty="0">
                <a:solidFill>
                  <a:srgbClr val="000000"/>
                </a:solidFill>
                <a:latin typeface="GQVTRM+ArialMT"/>
                <a:cs typeface="GQVTRM+ArialMT"/>
              </a:rPr>
              <a:t>arms</a:t>
            </a:r>
            <a:r>
              <a:rPr sz="1050" spc="-8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parts</a:t>
            </a:r>
            <a:r>
              <a:rPr sz="1050" spc="-2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fluid-</a:t>
            </a:r>
          </a:p>
          <a:p>
            <a:pPr marL="0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handling systems.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9674" y="4414395"/>
            <a:ext cx="1107227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9491" y="4578951"/>
            <a:ext cx="4315393" cy="644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Manages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the supply</a:t>
            </a:r>
            <a:r>
              <a:rPr sz="1050" spc="-5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chain for</a:t>
            </a:r>
            <a:r>
              <a:rPr sz="105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petroleum</a:t>
            </a:r>
            <a:r>
              <a:rPr sz="1050" spc="-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lubrication</a:t>
            </a:r>
            <a:r>
              <a:rPr sz="1050" spc="-10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products,</a:t>
            </a:r>
          </a:p>
          <a:p>
            <a:pPr marL="0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alternative fuel</a:t>
            </a:r>
            <a:r>
              <a:rPr sz="1050" spc="-4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renewable</a:t>
            </a:r>
            <a:r>
              <a:rPr sz="1050" spc="-10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energy,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aerospace</a:t>
            </a:r>
            <a:r>
              <a:rPr sz="1050" spc="-3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energy;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provides</a:t>
            </a:r>
            <a:r>
              <a:rPr sz="1050" spc="-4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-23" dirty="0">
                <a:solidFill>
                  <a:srgbClr val="000000"/>
                </a:solidFill>
                <a:latin typeface="GQVTRM+ArialMT"/>
                <a:cs typeface="GQVTRM+ArialMT"/>
              </a:rPr>
              <a:t>fuel</a:t>
            </a:r>
          </a:p>
          <a:p>
            <a:pPr marL="134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quality</a:t>
            </a:r>
            <a:r>
              <a:rPr sz="1050" spc="-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technical</a:t>
            </a:r>
            <a:r>
              <a:rPr sz="105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support,</a:t>
            </a:r>
            <a:r>
              <a:rPr sz="1050" spc="-5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fuel</a:t>
            </a:r>
            <a:r>
              <a:rPr sz="105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card</a:t>
            </a:r>
            <a:r>
              <a:rPr sz="1050" spc="-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spc="10" dirty="0">
                <a:solidFill>
                  <a:srgbClr val="000000"/>
                </a:solidFill>
                <a:latin typeface="GQVTRM+ArialMT"/>
                <a:cs typeface="GQVTRM+ArialMT"/>
              </a:rPr>
              <a:t>programs</a:t>
            </a:r>
            <a:r>
              <a:rPr sz="1050" spc="-10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installation</a:t>
            </a:r>
          </a:p>
          <a:p>
            <a:pPr marL="268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energy services.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39674" y="5289171"/>
            <a:ext cx="1483837" cy="1879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050" spc="-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05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050" dirty="0">
                <a:solidFill>
                  <a:srgbClr val="000000"/>
                </a:solidFill>
                <a:latin typeface="UWDTPU+Arial-BoldMT"/>
                <a:cs typeface="UWDTPU+Arial-BoldMT"/>
              </a:rPr>
              <a:t>DISTRIBUTION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9491" y="5441522"/>
            <a:ext cx="3932635" cy="6449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4" marR="0">
              <a:lnSpc>
                <a:spcPts val="117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Provides</a:t>
            </a:r>
            <a:r>
              <a:rPr sz="105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storage</a:t>
            </a:r>
            <a:r>
              <a:rPr sz="1050" spc="-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 distribution</a:t>
            </a:r>
            <a:r>
              <a:rPr sz="1050" spc="-3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solutions</a:t>
            </a:r>
            <a:r>
              <a:rPr sz="1050" spc="-1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050" spc="2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management,</a:t>
            </a:r>
          </a:p>
          <a:p>
            <a:pPr marL="134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transportation</a:t>
            </a:r>
            <a:r>
              <a:rPr sz="105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planning and management,</a:t>
            </a:r>
            <a:r>
              <a:rPr sz="1050" spc="-7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logistics</a:t>
            </a:r>
            <a:r>
              <a:rPr sz="1050" spc="-10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planning </a:t>
            </a:r>
            <a:r>
              <a:rPr sz="1050" spc="-31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</a:p>
          <a:p>
            <a:pPr marL="133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contingency operations;</a:t>
            </a:r>
            <a:r>
              <a:rPr sz="105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operates a</a:t>
            </a:r>
            <a:r>
              <a:rPr sz="1050" spc="-3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global</a:t>
            </a:r>
            <a:r>
              <a:rPr sz="1050" spc="-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network</a:t>
            </a:r>
            <a:r>
              <a:rPr sz="105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of</a:t>
            </a:r>
            <a:r>
              <a:rPr sz="1050" spc="-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distribution</a:t>
            </a:r>
          </a:p>
          <a:p>
            <a:pPr marL="0" marR="0">
              <a:lnSpc>
                <a:spcPts val="1179"/>
              </a:lnSpc>
              <a:spcBef>
                <a:spcPts val="19"/>
              </a:spcBef>
              <a:spcAft>
                <a:spcPts val="0"/>
              </a:spcAft>
            </a:pPr>
            <a:r>
              <a:rPr sz="1050" dirty="0">
                <a:solidFill>
                  <a:srgbClr val="000000"/>
                </a:solidFill>
                <a:latin typeface="GQVTRM+ArialMT"/>
                <a:cs typeface="GQVTRM+ArialMT"/>
              </a:rPr>
              <a:t>centers.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28083" y="6553613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966707" y="65917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89118" y="17115"/>
            <a:ext cx="1368596" cy="221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7"/>
              </a:lnSpc>
              <a:spcBef>
                <a:spcPts val="0"/>
              </a:spcBef>
              <a:spcAft>
                <a:spcPts val="0"/>
              </a:spcAft>
            </a:pPr>
            <a:r>
              <a:rPr sz="1300" dirty="0">
                <a:solidFill>
                  <a:srgbClr val="F1F1F1"/>
                </a:solidFill>
                <a:latin typeface="UWDTPU+Arial-BoldMT"/>
                <a:cs typeface="UWDTPU+Arial-BoldMT"/>
              </a:rPr>
              <a:t>UNCLASSIFIED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3326" y="423842"/>
            <a:ext cx="2929383" cy="744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272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DLA</a:t>
            </a:r>
            <a:r>
              <a:rPr sz="2400" spc="-49" dirty="0">
                <a:solidFill>
                  <a:srgbClr val="1F3863"/>
                </a:solidFill>
                <a:latin typeface="UWDTPU+Arial-BoldMT"/>
                <a:cs typeface="UWDTPU+Arial-BoldMT"/>
              </a:rPr>
              <a:t> </a:t>
            </a: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Support </a:t>
            </a:r>
            <a:r>
              <a:rPr sz="2400" spc="-31" dirty="0">
                <a:solidFill>
                  <a:srgbClr val="1F3863"/>
                </a:solidFill>
                <a:latin typeface="UWDTPU+Arial-BoldMT"/>
                <a:cs typeface="UWDTPU+Arial-BoldMT"/>
              </a:rPr>
              <a:t>to</a:t>
            </a:r>
          </a:p>
          <a:p>
            <a:pPr marL="0" marR="0">
              <a:lnSpc>
                <a:spcPts val="2681"/>
              </a:lnSpc>
              <a:spcBef>
                <a:spcPts val="198"/>
              </a:spcBef>
              <a:spcAft>
                <a:spcPts val="0"/>
              </a:spcAft>
            </a:pP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CENTCOM/SOCOM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970903" y="1205296"/>
            <a:ext cx="1105673" cy="267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UWDTPU+Arial-BoldMT"/>
                <a:cs typeface="UWDTPU+Arial-BoldMT"/>
              </a:rPr>
              <a:t>Priorities</a:t>
            </a:r>
            <a:r>
              <a:rPr sz="1600" dirty="0">
                <a:solidFill>
                  <a:srgbClr val="000000"/>
                </a:solidFill>
                <a:latin typeface="UWDTPU+Arial-BoldMT"/>
                <a:cs typeface="UWDTPU+Arial-BoldMT"/>
              </a:rPr>
              <a:t>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0815" y="1293045"/>
            <a:ext cx="1427360" cy="1292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097" marR="0">
              <a:lnSpc>
                <a:spcPts val="1787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UWDTPU+Arial-BoldMT"/>
                <a:cs typeface="UWDTPU+Arial-BoldMT"/>
              </a:rPr>
              <a:t>Mission</a:t>
            </a:r>
          </a:p>
          <a:p>
            <a:pPr marL="0" marR="0">
              <a:lnSpc>
                <a:spcPts val="1796"/>
              </a:lnSpc>
              <a:spcBef>
                <a:spcPts val="524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Integrate</a:t>
            </a:r>
          </a:p>
          <a:p>
            <a:pPr marL="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Synchronize</a:t>
            </a:r>
          </a:p>
          <a:p>
            <a:pPr marL="0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Sustain</a:t>
            </a:r>
            <a:r>
              <a:rPr sz="160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</a:p>
          <a:p>
            <a:pPr marL="161543" marR="0">
              <a:lnSpc>
                <a:spcPts val="1796"/>
              </a:lnSpc>
              <a:spcBef>
                <a:spcPts val="173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Warfighter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47285" y="1280607"/>
            <a:ext cx="833153" cy="267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00"/>
                </a:solidFill>
                <a:latin typeface="UWDTPU+Arial-BoldMT"/>
                <a:cs typeface="UWDTPU+Arial-BoldMT"/>
              </a:rPr>
              <a:t>Vision</a:t>
            </a:r>
            <a:r>
              <a:rPr sz="1600" dirty="0">
                <a:solidFill>
                  <a:srgbClr val="000000"/>
                </a:solidFill>
                <a:latin typeface="UWDTPU+Arial-BoldMT"/>
                <a:cs typeface="UWDTPU+Arial-BoldMT"/>
              </a:rPr>
              <a:t>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628136" y="1542735"/>
            <a:ext cx="3202171" cy="1040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Integrated</a:t>
            </a:r>
            <a:r>
              <a:rPr sz="1600" spc="-10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with</a:t>
            </a:r>
            <a:r>
              <a:rPr sz="16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CENTCOM,</a:t>
            </a:r>
          </a:p>
          <a:p>
            <a:pPr marL="161748" marR="0">
              <a:lnSpc>
                <a:spcPts val="1796"/>
              </a:lnSpc>
              <a:spcBef>
                <a:spcPts val="19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SOCOM &amp;</a:t>
            </a:r>
            <a:r>
              <a:rPr sz="160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Service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Components</a:t>
            </a:r>
          </a:p>
          <a:p>
            <a:pPr marL="0" marR="0">
              <a:lnSpc>
                <a:spcPts val="1796"/>
              </a:lnSpc>
              <a:spcBef>
                <a:spcPts val="291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Postured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11" dirty="0">
                <a:solidFill>
                  <a:srgbClr val="000000"/>
                </a:solidFill>
                <a:latin typeface="GQVTRM+ArialMT"/>
                <a:cs typeface="GQVTRM+ArialMT"/>
              </a:rPr>
              <a:t>to</a:t>
            </a:r>
            <a:r>
              <a:rPr sz="1600" spc="-2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anticipate</a:t>
            </a:r>
          </a:p>
          <a:p>
            <a:pPr marL="161543" marR="0">
              <a:lnSpc>
                <a:spcPts val="1796"/>
              </a:lnSpc>
              <a:spcBef>
                <a:spcPts val="2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requirements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885813" y="1549720"/>
            <a:ext cx="3049212" cy="9581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Enable</a:t>
            </a:r>
            <a:r>
              <a:rPr sz="1600" spc="-10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Operational</a:t>
            </a:r>
            <a:r>
              <a:rPr sz="1600" spc="-5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Readiness</a:t>
            </a:r>
          </a:p>
          <a:p>
            <a:pPr marL="0" marR="0">
              <a:lnSpc>
                <a:spcPts val="1796"/>
              </a:lnSpc>
              <a:spcBef>
                <a:spcPts val="93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Sustain</a:t>
            </a:r>
            <a:r>
              <a:rPr sz="160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  <a:r>
              <a:rPr sz="1600" spc="-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Warfighter</a:t>
            </a:r>
          </a:p>
          <a:p>
            <a:pPr marL="0" marR="0">
              <a:lnSpc>
                <a:spcPts val="1796"/>
              </a:lnSpc>
              <a:spcBef>
                <a:spcPts val="91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Strong</a:t>
            </a:r>
            <a:r>
              <a:rPr sz="1600" spc="-8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Partnership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5813" y="2586038"/>
            <a:ext cx="1547579" cy="26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2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Unity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of</a:t>
            </a:r>
            <a:r>
              <a:rPr sz="1600" spc="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Effort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727452" y="2823963"/>
            <a:ext cx="2195400" cy="2873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6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i="1" spc="-18" dirty="0">
                <a:solidFill>
                  <a:srgbClr val="0076A2"/>
                </a:solidFill>
                <a:latin typeface="Calibri"/>
                <a:cs typeface="Calibri"/>
              </a:rPr>
              <a:t>SUPPLY</a:t>
            </a:r>
            <a:r>
              <a:rPr sz="1600" spc="-85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76A2"/>
                </a:solidFill>
                <a:latin typeface="Calibri"/>
                <a:cs typeface="Calibri"/>
              </a:rPr>
              <a:t>CHAIN</a:t>
            </a:r>
            <a:r>
              <a:rPr sz="1600" spc="-133" dirty="0">
                <a:solidFill>
                  <a:srgbClr val="0076A2"/>
                </a:solidFill>
                <a:latin typeface="Times New Roman"/>
                <a:cs typeface="Times New Roman"/>
              </a:rPr>
              <a:t> </a:t>
            </a:r>
            <a:r>
              <a:rPr sz="1600" b="1" i="1" dirty="0">
                <a:solidFill>
                  <a:srgbClr val="0076A2"/>
                </a:solidFill>
                <a:latin typeface="Calibri"/>
                <a:cs typeface="Calibri"/>
              </a:rPr>
              <a:t>SUPPORT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44586" y="3172550"/>
            <a:ext cx="1793481" cy="72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21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eneral</a:t>
            </a:r>
            <a:r>
              <a:rPr sz="1000" u="sng" spc="-47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Supply</a:t>
            </a:r>
            <a:r>
              <a:rPr sz="1000" u="sng" spc="-86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and Services</a:t>
            </a:r>
          </a:p>
          <a:p>
            <a:pPr marL="115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900" spc="-3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spc="14" dirty="0">
                <a:solidFill>
                  <a:srgbClr val="000000"/>
                </a:solidFill>
                <a:latin typeface="UWDTPU+Arial-BoldMT"/>
                <a:cs typeface="UWDTPU+Arial-BoldMT"/>
              </a:rPr>
              <a:t>I,</a:t>
            </a:r>
            <a:r>
              <a:rPr sz="900" spc="-3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OPRATS, </a:t>
            </a:r>
            <a:r>
              <a:rPr sz="900" spc="-23" dirty="0">
                <a:solidFill>
                  <a:srgbClr val="000000"/>
                </a:solidFill>
                <a:latin typeface="UWDTPU+Arial-BoldMT"/>
                <a:cs typeface="UWDTPU+Arial-BoldMT"/>
              </a:rPr>
              <a:t>Non-</a:t>
            </a:r>
          </a:p>
          <a:p>
            <a:pPr marL="0" marR="0">
              <a:lnSpc>
                <a:spcPts val="1018"/>
              </a:lnSpc>
              <a:spcBef>
                <a:spcPts val="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Standard</a:t>
            </a:r>
            <a:r>
              <a:rPr sz="9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Food Support</a:t>
            </a:r>
          </a:p>
          <a:p>
            <a:pPr marL="115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Construction, Medical</a:t>
            </a:r>
          </a:p>
          <a:p>
            <a:pPr marL="115" marR="0">
              <a:lnSpc>
                <a:spcPts val="1018"/>
              </a:lnSpc>
              <a:spcBef>
                <a:spcPts val="6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Supplies,</a:t>
            </a:r>
            <a:r>
              <a:rPr sz="900" spc="-6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Uniforms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91202" y="3154643"/>
            <a:ext cx="2315066" cy="72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744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Storage</a:t>
            </a:r>
            <a:r>
              <a:rPr sz="1000" u="sng" spc="-17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/ Distribution</a:t>
            </a:r>
            <a:r>
              <a:rPr sz="1000" u="sng" spc="-38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Solutions</a:t>
            </a:r>
          </a:p>
          <a:p>
            <a:pPr marL="0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OCONUS</a:t>
            </a:r>
            <a:r>
              <a:rPr sz="900" spc="-1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Fwd Stocking</a:t>
            </a:r>
          </a:p>
          <a:p>
            <a:pPr marL="0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TransportationManagement</a:t>
            </a:r>
          </a:p>
          <a:p>
            <a:pPr marL="6405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4 </a:t>
            </a:r>
            <a:r>
              <a:rPr sz="900" spc="14" dirty="0">
                <a:solidFill>
                  <a:srgbClr val="000000"/>
                </a:solidFill>
                <a:latin typeface="UWDTPU+Arial-BoldMT"/>
                <a:cs typeface="UWDTPU+Arial-BoldMT"/>
              </a:rPr>
              <a:t>DistributionCenters</a:t>
            </a:r>
            <a:r>
              <a:rPr sz="900" spc="-4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/ Depots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Expeditionary/Deployable</a:t>
            </a:r>
            <a:r>
              <a:rPr sz="900" spc="2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Depot</a:t>
            </a:r>
            <a:r>
              <a:rPr sz="900" spc="5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(DDXX)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4161" y="3637072"/>
            <a:ext cx="712291" cy="307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20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spc="10" dirty="0">
                <a:solidFill>
                  <a:srgbClr val="FFFFFF"/>
                </a:solidFill>
                <a:latin typeface="UWDTPU+Arial-BoldMT"/>
                <a:cs typeface="UWDTPU+Arial-BoldMT"/>
              </a:rPr>
              <a:t>TROOP</a:t>
            </a:r>
          </a:p>
          <a:p>
            <a:pPr marL="0" marR="0">
              <a:lnSpc>
                <a:spcPts val="1018"/>
              </a:lnSpc>
              <a:spcBef>
                <a:spcPts val="8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SUPPORT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56305" y="3781936"/>
            <a:ext cx="794998" cy="26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DISTRIBUTIO</a:t>
            </a:r>
          </a:p>
          <a:p>
            <a:pPr marL="289581" marR="0">
              <a:lnSpc>
                <a:spcPts val="884"/>
              </a:lnSpc>
              <a:spcBef>
                <a:spcPts val="3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N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836287" y="4368257"/>
            <a:ext cx="2198463" cy="72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57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Comprehensive</a:t>
            </a:r>
            <a:r>
              <a:rPr sz="1000" u="sng" spc="-54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Energy Solutions</a:t>
            </a:r>
          </a:p>
          <a:p>
            <a:pPr marL="0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Bulk</a:t>
            </a:r>
            <a:r>
              <a:rPr sz="900" spc="-3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Petroleum</a:t>
            </a:r>
            <a:r>
              <a:rPr sz="900" spc="-4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Support</a:t>
            </a:r>
          </a:p>
          <a:p>
            <a:pPr marL="0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Fuel Card Program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Host Nation</a:t>
            </a:r>
            <a:r>
              <a:rPr sz="900" spc="-3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Fuel Agreements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Specilized</a:t>
            </a:r>
            <a:r>
              <a:rPr sz="900" spc="1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Fuels/Aerospace</a:t>
            </a:r>
            <a:r>
              <a:rPr sz="900" spc="-2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30681" y="4401277"/>
            <a:ext cx="1783646" cy="58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07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epair</a:t>
            </a:r>
            <a:r>
              <a:rPr sz="1000" u="sng" spc="-42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Parts, Tires,</a:t>
            </a:r>
            <a:r>
              <a:rPr sz="1000" u="sng" spc="-21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Batteries</a:t>
            </a:r>
          </a:p>
          <a:p>
            <a:pPr marL="0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Repair</a:t>
            </a:r>
            <a:r>
              <a:rPr sz="9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parts</a:t>
            </a:r>
            <a:r>
              <a:rPr sz="900" spc="-1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for ground-based</a:t>
            </a:r>
          </a:p>
          <a:p>
            <a:pPr marL="39611" marR="0">
              <a:lnSpc>
                <a:spcPts val="1018"/>
              </a:lnSpc>
              <a:spcBef>
                <a:spcPts val="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MRAPs,</a:t>
            </a:r>
            <a:r>
              <a:rPr sz="900" spc="-7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GMVs),</a:t>
            </a:r>
            <a:r>
              <a:rPr sz="900" spc="-8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spc="23" dirty="0">
                <a:solidFill>
                  <a:srgbClr val="000000"/>
                </a:solidFill>
                <a:latin typeface="UWDTPU+Arial-BoldMT"/>
                <a:cs typeface="UWDTPU+Arial-BoldMT"/>
              </a:rPr>
              <a:t>maritime&amp;</a:t>
            </a:r>
          </a:p>
          <a:p>
            <a:pPr marL="64050" marR="0">
              <a:lnSpc>
                <a:spcPts val="1018"/>
              </a:lnSpc>
              <a:spcBef>
                <a:spcPts val="6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ommercial</a:t>
            </a:r>
            <a:r>
              <a:rPr sz="900" spc="-7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systems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4161" y="4734736"/>
            <a:ext cx="725016" cy="307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062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LAND &amp;</a:t>
            </a:r>
          </a:p>
          <a:p>
            <a:pPr marL="0" marR="0">
              <a:lnSpc>
                <a:spcPts val="1018"/>
              </a:lnSpc>
              <a:spcBef>
                <a:spcPts val="8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MARITIME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088639" y="4871895"/>
            <a:ext cx="641541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ENERGY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856735" y="5406101"/>
            <a:ext cx="1926225" cy="726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616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Disposal Services</a:t>
            </a:r>
          </a:p>
          <a:p>
            <a:pPr marL="0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Retrograde</a:t>
            </a:r>
            <a:r>
              <a:rPr sz="9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Support</a:t>
            </a:r>
          </a:p>
          <a:p>
            <a:pPr marL="0" marR="0">
              <a:lnSpc>
                <a:spcPts val="1018"/>
              </a:lnSpc>
              <a:spcBef>
                <a:spcPts val="1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Excess</a:t>
            </a:r>
            <a:r>
              <a:rPr sz="900" spc="-3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Property</a:t>
            </a:r>
            <a:r>
              <a:rPr sz="9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Disposal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Reutilization/Demilitarization</a:t>
            </a:r>
          </a:p>
          <a:p>
            <a:pPr marL="0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900" spc="32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EnvironmentalDisposal/Reuse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44281" y="5430815"/>
            <a:ext cx="1766272" cy="726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075" marR="0">
              <a:lnSpc>
                <a:spcPts val="1117"/>
              </a:lnSpc>
              <a:spcBef>
                <a:spcPts val="0"/>
              </a:spcBef>
              <a:spcAft>
                <a:spcPts val="0"/>
              </a:spcAft>
            </a:pP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Repair</a:t>
            </a:r>
            <a:r>
              <a:rPr sz="1000" u="sng" spc="-41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Parts, Oils,</a:t>
            </a:r>
            <a:r>
              <a:rPr sz="1000" u="sng" spc="-27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 </a:t>
            </a:r>
            <a:r>
              <a:rPr sz="1000" u="sng" spc="-10" dirty="0">
                <a:solidFill>
                  <a:srgbClr val="0076A2"/>
                </a:solidFill>
                <a:latin typeface="THPFVC+Arial-BoldItalicMT"/>
                <a:cs typeface="THPFVC+Arial-BoldItalicMT"/>
              </a:rPr>
              <a:t>Maps</a:t>
            </a:r>
          </a:p>
          <a:p>
            <a:pPr marL="115" marR="0">
              <a:lnSpc>
                <a:spcPts val="1018"/>
              </a:lnSpc>
              <a:spcBef>
                <a:spcPts val="83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Repair</a:t>
            </a:r>
            <a:r>
              <a:rPr sz="9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parts</a:t>
            </a:r>
            <a:r>
              <a:rPr sz="900" spc="-3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for fixed</a:t>
            </a:r>
            <a:r>
              <a:rPr sz="900" spc="-3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and</a:t>
            </a:r>
          </a:p>
          <a:p>
            <a:pPr marL="231" marR="0">
              <a:lnSpc>
                <a:spcPts val="1018"/>
              </a:lnSpc>
              <a:spcBef>
                <a:spcPts val="10"/>
              </a:spcBef>
              <a:spcAft>
                <a:spcPts val="0"/>
              </a:spcAft>
            </a:pP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rotary</a:t>
            </a:r>
            <a:r>
              <a:rPr sz="9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wing aviation</a:t>
            </a:r>
            <a:r>
              <a:rPr sz="9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systems</a:t>
            </a:r>
          </a:p>
          <a:p>
            <a:pPr marL="115" marR="0">
              <a:lnSpc>
                <a:spcPts val="1018"/>
              </a:lnSpc>
              <a:spcBef>
                <a:spcPts val="61"/>
              </a:spcBef>
              <a:spcAft>
                <a:spcPts val="0"/>
              </a:spcAft>
            </a:pPr>
            <a:r>
              <a:rPr sz="9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Oils</a:t>
            </a:r>
            <a:r>
              <a:rPr sz="900" spc="-7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and</a:t>
            </a:r>
            <a:r>
              <a:rPr sz="9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packaged</a:t>
            </a:r>
            <a:r>
              <a:rPr sz="9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petroleum,</a:t>
            </a:r>
          </a:p>
          <a:p>
            <a:pPr marL="0" marR="0">
              <a:lnSpc>
                <a:spcPts val="1018"/>
              </a:lnSpc>
              <a:spcBef>
                <a:spcPts val="60"/>
              </a:spcBef>
              <a:spcAft>
                <a:spcPts val="0"/>
              </a:spcAft>
            </a:pPr>
            <a:r>
              <a:rPr sz="9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maps,</a:t>
            </a:r>
            <a:r>
              <a:rPr sz="900" spc="-8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and</a:t>
            </a:r>
            <a:r>
              <a:rPr sz="9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dirty="0">
                <a:solidFill>
                  <a:srgbClr val="000000"/>
                </a:solidFill>
                <a:latin typeface="UWDTPU+Arial-BoldMT"/>
                <a:cs typeface="UWDTPU+Arial-BoldMT"/>
              </a:rPr>
              <a:t>bottled</a:t>
            </a:r>
            <a:r>
              <a:rPr sz="9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9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gases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38416" y="5869834"/>
            <a:ext cx="898921" cy="307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DISPOSITION</a:t>
            </a:r>
          </a:p>
          <a:p>
            <a:pPr marL="79223" marR="0">
              <a:lnSpc>
                <a:spcPts val="1018"/>
              </a:lnSpc>
              <a:spcBef>
                <a:spcPts val="85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SERVICES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755" y="5981393"/>
            <a:ext cx="705787" cy="167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18"/>
              </a:lnSpc>
              <a:spcBef>
                <a:spcPts val="0"/>
              </a:spcBef>
              <a:spcAft>
                <a:spcPts val="0"/>
              </a:spcAft>
            </a:pPr>
            <a:r>
              <a:rPr sz="900" dirty="0">
                <a:solidFill>
                  <a:srgbClr val="FFFFFF"/>
                </a:solidFill>
                <a:latin typeface="UWDTPU+Arial-BoldMT"/>
                <a:cs typeface="UWDTPU+Arial-BoldMT"/>
              </a:rPr>
              <a:t>AVIATION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28464" y="6542641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966707" y="65917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6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7756" y="465624"/>
            <a:ext cx="5755283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2400" spc="-2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WDTPU+Arial-BoldMT"/>
                <a:cs typeface="UWDTPU+Arial-BoldMT"/>
              </a:rPr>
              <a:t>Capabilities</a:t>
            </a:r>
            <a:r>
              <a:rPr sz="2400" spc="-7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400" dirty="0">
                <a:solidFill>
                  <a:srgbClr val="000000"/>
                </a:solidFill>
                <a:latin typeface="UWDTPU+Arial-BoldMT"/>
                <a:cs typeface="UWDTPU+Arial-BoldMT"/>
              </a:rPr>
              <a:t>in the</a:t>
            </a:r>
            <a:r>
              <a:rPr sz="2400" spc="3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UWDTPU+Arial-BoldMT"/>
                <a:cs typeface="UWDTPU+Arial-BoldMT"/>
              </a:rPr>
              <a:t>CENTCOM</a:t>
            </a:r>
            <a:r>
              <a:rPr sz="2400" spc="-3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24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AOR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39" y="1104193"/>
            <a:ext cx="711175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3" dirty="0">
                <a:solidFill>
                  <a:srgbClr val="800080"/>
                </a:solidFill>
                <a:latin typeface="UWDTPU+Arial-BoldMT"/>
                <a:cs typeface="UWDTPU+Arial-BoldMT"/>
              </a:rPr>
              <a:t>Europ</a:t>
            </a:r>
            <a:r>
              <a:rPr sz="600" spc="12" dirty="0">
                <a:solidFill>
                  <a:srgbClr val="800080"/>
                </a:solidFill>
                <a:latin typeface="UWDTPU+Arial-BoldMT"/>
                <a:cs typeface="UWDTPU+Arial-BoldMT"/>
              </a:rPr>
              <a:t>e(EUCOM)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99157" y="1106022"/>
            <a:ext cx="254049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20" dirty="0">
                <a:solidFill>
                  <a:srgbClr val="800080"/>
                </a:solidFill>
                <a:latin typeface="UWDTPU+Arial-BoldMT"/>
                <a:cs typeface="UWDTPU+Arial-BoldMT"/>
              </a:rPr>
              <a:t>Iraq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796285" y="1105767"/>
            <a:ext cx="315302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Israel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61813" y="1109070"/>
            <a:ext cx="538798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Kazakhstan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920866" y="1102720"/>
            <a:ext cx="613953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Turkmenistan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535671" y="1102720"/>
            <a:ext cx="525065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Kyrgyzstan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5139" y="1196116"/>
            <a:ext cx="149162" cy="30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97915" y="1195633"/>
            <a:ext cx="1265671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9" dirty="0">
                <a:solidFill>
                  <a:srgbClr val="000000"/>
                </a:solidFill>
                <a:latin typeface="UWDTPU+Arial-BoldMT"/>
                <a:cs typeface="UWDTPU+Arial-BoldMT"/>
              </a:rPr>
              <a:t>Distribution</a:t>
            </a:r>
            <a:r>
              <a:rPr sz="600" spc="10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Europe</a:t>
            </a:r>
            <a:r>
              <a:rPr sz="600" spc="6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(DDDE)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2" dirty="0">
                <a:solidFill>
                  <a:srgbClr val="000000"/>
                </a:solidFill>
                <a:latin typeface="UWDTPU+Arial-BoldMT"/>
                <a:cs typeface="UWDTPU+Arial-BoldMT"/>
              </a:rPr>
              <a:t>Distribution</a:t>
            </a:r>
            <a:r>
              <a:rPr sz="600" spc="13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Italy</a:t>
            </a:r>
            <a:r>
              <a:rPr sz="600" spc="2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(DDSI)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7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-7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80" dirty="0">
                <a:solidFill>
                  <a:srgbClr val="000000"/>
                </a:solidFill>
                <a:latin typeface="UWDTPU+Arial-BoldMT"/>
                <a:cs typeface="UWDTPU+Arial-BoldMT"/>
              </a:rPr>
              <a:t>EUROPE</a:t>
            </a:r>
            <a:r>
              <a:rPr sz="600" spc="-7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&amp;</a:t>
            </a:r>
            <a:r>
              <a:rPr sz="600" spc="6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AFRICA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99157" y="1197462"/>
            <a:ext cx="140977" cy="763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11933" y="1197462"/>
            <a:ext cx="993582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(6)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96285" y="1197690"/>
            <a:ext cx="149162" cy="39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09061" y="1197206"/>
            <a:ext cx="1333946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8" dirty="0">
                <a:solidFill>
                  <a:srgbClr val="000000"/>
                </a:solidFill>
                <a:latin typeface="UWDTPU+Arial-BoldMT"/>
                <a:cs typeface="UWDTPU+Arial-BoldMT"/>
              </a:rPr>
              <a:t>Into</a:t>
            </a:r>
            <a:r>
              <a:rPr sz="6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3" dirty="0">
                <a:solidFill>
                  <a:srgbClr val="000000"/>
                </a:solidFill>
                <a:latin typeface="UWDTPU+Arial-BoldMT"/>
                <a:cs typeface="UWDTPU+Arial-BoldMT"/>
              </a:rPr>
              <a:t>ACSA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E&amp;A</a:t>
            </a:r>
            <a:r>
              <a:rPr sz="600" spc="-7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67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  <a:r>
              <a:rPr sz="600" spc="8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4" dirty="0">
                <a:solidFill>
                  <a:srgbClr val="000000"/>
                </a:solidFill>
                <a:latin typeface="UWDTPU+Arial-BoldMT"/>
                <a:cs typeface="UWDTPU+Arial-BoldMT"/>
              </a:rPr>
              <a:t>(EBREXZONE</a:t>
            </a:r>
            <a:r>
              <a:rPr sz="600" spc="1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IV)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361813" y="1200993"/>
            <a:ext cx="149162" cy="39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474589" y="1200510"/>
            <a:ext cx="1431205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18288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18288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</a:t>
            </a:r>
            <a:r>
              <a:rPr sz="600" spc="5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  <a:r>
              <a:rPr sz="600" spc="8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3" dirty="0">
                <a:solidFill>
                  <a:srgbClr val="000000"/>
                </a:solidFill>
                <a:latin typeface="UWDTPU+Arial-BoldMT"/>
                <a:cs typeface="UWDTPU+Arial-BoldMT"/>
              </a:rPr>
              <a:t>(DSDEurope)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Pr</a:t>
            </a:r>
            <a:r>
              <a:rPr sz="600" spc="-94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i</a:t>
            </a:r>
            <a:r>
              <a:rPr sz="600" spc="-76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me</a:t>
            </a:r>
            <a:r>
              <a:rPr sz="600" spc="49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Vendors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20866" y="1194643"/>
            <a:ext cx="149162" cy="30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033642" y="1194160"/>
            <a:ext cx="1431205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</a:t>
            </a:r>
            <a:r>
              <a:rPr sz="600" spc="5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  <a:r>
              <a:rPr sz="600" spc="8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(DSDEurope)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535671" y="1194643"/>
            <a:ext cx="149162" cy="39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48447" y="1194160"/>
            <a:ext cx="1431205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</a:t>
            </a:r>
            <a:r>
              <a:rPr sz="600" spc="5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  <a:r>
              <a:rPr sz="600" spc="8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(DSDEurope)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Pr</a:t>
            </a:r>
            <a:r>
              <a:rPr sz="600" spc="-94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i</a:t>
            </a:r>
            <a:r>
              <a:rPr sz="600" spc="-76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me</a:t>
            </a:r>
            <a:r>
              <a:rPr sz="600" spc="49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Vendors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511933" y="1288902"/>
            <a:ext cx="1189769" cy="580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3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4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Contracted</a:t>
            </a:r>
            <a:r>
              <a:rPr sz="600" spc="8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Storage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Aerospace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1178" y="1520296"/>
            <a:ext cx="618157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60" dirty="0">
                <a:solidFill>
                  <a:srgbClr val="800080"/>
                </a:solidFill>
                <a:latin typeface="UWDTPU+Arial-BoldMT"/>
                <a:cs typeface="UWDTPU+Arial-BoldMT"/>
              </a:rPr>
              <a:t>Jordan </a:t>
            </a:r>
            <a:r>
              <a:rPr sz="600" u="sng" spc="-28" dirty="0">
                <a:solidFill>
                  <a:srgbClr val="800080"/>
                </a:solidFill>
                <a:latin typeface="UWDTPU+Arial-BoldMT"/>
                <a:cs typeface="UWDTPU+Arial-BoldMT"/>
              </a:rPr>
              <a:t>(2</a:t>
            </a: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7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81178" y="1612219"/>
            <a:ext cx="149162" cy="854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93954" y="1611736"/>
            <a:ext cx="1105002" cy="854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27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13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7" dirty="0">
                <a:solidFill>
                  <a:srgbClr val="000000"/>
                </a:solidFill>
                <a:latin typeface="UWDTPU+Arial-BoldMT"/>
                <a:cs typeface="UWDTPU+Arial-BoldMT"/>
              </a:rPr>
              <a:t>LNO</a:t>
            </a:r>
            <a:r>
              <a:rPr sz="600" spc="-8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&amp;</a:t>
            </a:r>
            <a:r>
              <a:rPr sz="600" spc="-10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9" dirty="0">
                <a:solidFill>
                  <a:srgbClr val="000000"/>
                </a:solidFill>
                <a:latin typeface="UWDTPU+Arial-BoldMT"/>
                <a:cs typeface="UWDTPU+Arial-BoldMT"/>
              </a:rPr>
              <a:t>UCAS</a:t>
            </a:r>
            <a:r>
              <a:rPr sz="600" spc="-9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(DST-ME)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  <a:r>
              <a:rPr sz="600" spc="-11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(AFCENT)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HazWasteremoval</a:t>
            </a:r>
            <a:r>
              <a:rPr sz="600" spc="8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537831" y="1671678"/>
            <a:ext cx="516582" cy="30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Uzbekistan</a:t>
            </a:r>
          </a:p>
          <a:p>
            <a:pPr marL="0" marR="0">
              <a:lnSpc>
                <a:spcPts val="665"/>
              </a:lnSpc>
              <a:spcBef>
                <a:spcPts val="3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650606" y="1763118"/>
            <a:ext cx="1032476" cy="214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Scrap</a:t>
            </a:r>
            <a:r>
              <a:rPr sz="6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removal</a:t>
            </a:r>
            <a:r>
              <a:rPr sz="600" spc="3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511933" y="1837542"/>
            <a:ext cx="1095760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HazWasteremoval</a:t>
            </a:r>
            <a:r>
              <a:rPr sz="600" spc="5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398524" y="2011912"/>
            <a:ext cx="300707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Syria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537195" y="2025248"/>
            <a:ext cx="465794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Tajikistan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398524" y="2103835"/>
            <a:ext cx="149162" cy="30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511300" y="2103351"/>
            <a:ext cx="1177267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(8)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7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  <a:r>
              <a:rPr sz="600" spc="8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4" dirty="0">
                <a:solidFill>
                  <a:srgbClr val="000000"/>
                </a:solidFill>
                <a:latin typeface="UWDTPU+Arial-BoldMT"/>
                <a:cs typeface="UWDTPU+Arial-BoldMT"/>
              </a:rPr>
              <a:t>VIA</a:t>
            </a:r>
            <a:r>
              <a:rPr sz="600" spc="-7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T22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(MIL)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537195" y="2117171"/>
            <a:ext cx="149162" cy="39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649971" y="2116688"/>
            <a:ext cx="1431205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</a:t>
            </a:r>
            <a:r>
              <a:rPr sz="600" spc="5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  <a:r>
              <a:rPr sz="600" spc="8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(DSDEurope)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81178" y="2486512"/>
            <a:ext cx="325970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Egypt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81178" y="2572847"/>
            <a:ext cx="149162" cy="1226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93954" y="2572364"/>
            <a:ext cx="1291493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7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HazWasteremoval</a:t>
            </a:r>
            <a:r>
              <a:rPr sz="600" spc="8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  <a:r>
              <a:rPr sz="600" spc="10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2" dirty="0">
                <a:solidFill>
                  <a:srgbClr val="000000"/>
                </a:solidFill>
                <a:latin typeface="UWDTPU+Arial-BoldMT"/>
                <a:cs typeface="UWDTPU+Arial-BoldMT"/>
              </a:rPr>
              <a:t>(DSD</a:t>
            </a:r>
          </a:p>
          <a:p>
            <a:pPr marL="3048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Europe)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8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68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  <a:r>
              <a:rPr sz="600" spc="8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(EBREX</a:t>
            </a:r>
            <a:r>
              <a:rPr sz="600" spc="-11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4" dirty="0">
                <a:solidFill>
                  <a:srgbClr val="000000"/>
                </a:solidFill>
                <a:latin typeface="UWDTPU+Arial-BoldMT"/>
                <a:cs typeface="UWDTPU+Arial-BoldMT"/>
              </a:rPr>
              <a:t>ZONE</a:t>
            </a:r>
            <a:r>
              <a:rPr sz="600" spc="-7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2" dirty="0">
                <a:solidFill>
                  <a:srgbClr val="000000"/>
                </a:solidFill>
                <a:latin typeface="UWDTPU+Arial-BoldMT"/>
                <a:cs typeface="UWDTPU+Arial-BoldMT"/>
              </a:rPr>
              <a:t>IV)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535671" y="2591286"/>
            <a:ext cx="431787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Lebanon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535671" y="2682725"/>
            <a:ext cx="140977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648447" y="2682725"/>
            <a:ext cx="808694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01950" y="2711324"/>
            <a:ext cx="1245530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000000"/>
                </a:solidFill>
                <a:latin typeface="GQVTRM+ArialMT"/>
                <a:cs typeface="GQVTRM+ArialMT"/>
              </a:rPr>
              <a:t>DLA PERSONNEL </a:t>
            </a:r>
            <a:r>
              <a:rPr sz="800" spc="-25" dirty="0">
                <a:solidFill>
                  <a:srgbClr val="000000"/>
                </a:solidFill>
                <a:latin typeface="GQVTRM+ArialMT"/>
                <a:cs typeface="GQVTRM+ArialMT"/>
              </a:rPr>
              <a:t>BOG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1178" y="2755727"/>
            <a:ext cx="149162" cy="214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48447" y="2774165"/>
            <a:ext cx="993582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(4)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3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1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u="sng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u="sng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u="sng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u="sng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u="sng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81178" y="3027784"/>
            <a:ext cx="558924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3" dirty="0">
                <a:solidFill>
                  <a:srgbClr val="800080"/>
                </a:solidFill>
                <a:latin typeface="UWDTPU+Arial-BoldMT"/>
                <a:cs typeface="UWDTPU+Arial-BoldMT"/>
              </a:rPr>
              <a:t>Saudi</a:t>
            </a:r>
            <a:r>
              <a:rPr sz="600" u="sng" spc="43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Arabia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528306" y="3098779"/>
            <a:ext cx="707045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85" dirty="0">
                <a:solidFill>
                  <a:srgbClr val="800080"/>
                </a:solidFill>
                <a:latin typeface="UWDTPU+Arial-BoldMT"/>
                <a:cs typeface="UWDTPU+Arial-BoldMT"/>
              </a:rPr>
              <a:t>UAE</a:t>
            </a:r>
            <a:r>
              <a:rPr sz="600" u="sng" spc="-97" dirty="0">
                <a:solidFill>
                  <a:srgbClr val="800080"/>
                </a:solidFill>
                <a:latin typeface="UWDTPU+Arial-BoldMT"/>
                <a:cs typeface="UWDTPU+Arial-BoldMT"/>
              </a:rPr>
              <a:t>/</a:t>
            </a:r>
            <a:r>
              <a:rPr sz="600" u="sng" spc="-56" dirty="0">
                <a:solidFill>
                  <a:srgbClr val="800080"/>
                </a:solidFill>
                <a:latin typeface="UWDTPU+Arial-BoldMT"/>
                <a:cs typeface="UWDTPU+Arial-BoldMT"/>
              </a:rPr>
              <a:t>ARE</a:t>
            </a:r>
            <a:r>
              <a:rPr sz="600" u="sng" spc="-94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8" dirty="0">
                <a:solidFill>
                  <a:srgbClr val="800080"/>
                </a:solidFill>
                <a:latin typeface="UWDTPU+Arial-BoldMT"/>
                <a:cs typeface="UWDTPU+Arial-BoldMT"/>
              </a:rPr>
              <a:t>(3</a:t>
            </a:r>
            <a:r>
              <a:rPr sz="600" u="sng" spc="-51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1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1178" y="3119708"/>
            <a:ext cx="149162" cy="396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193954" y="3119224"/>
            <a:ext cx="808694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7528306" y="3190702"/>
            <a:ext cx="149162" cy="121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7641081" y="3190219"/>
            <a:ext cx="1516074" cy="11290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(SPV)CL1Warehouse/Class</a:t>
            </a:r>
            <a:r>
              <a:rPr sz="600" spc="2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43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0" dirty="0">
                <a:solidFill>
                  <a:srgbClr val="000000"/>
                </a:solidFill>
                <a:latin typeface="UWDTPU+Arial-BoldMT"/>
                <a:cs typeface="UWDTPU+Arial-BoldMT"/>
              </a:rPr>
              <a:t>CLI</a:t>
            </a:r>
            <a:r>
              <a:rPr sz="600" spc="-5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COR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HazWasteand</a:t>
            </a:r>
            <a:r>
              <a:rPr sz="6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6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Scrapremovalcontracts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QAR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1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Bulk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(FSII)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Bunker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Aerospace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193954" y="3210664"/>
            <a:ext cx="859482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7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1178" y="3585314"/>
            <a:ext cx="690190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0" dirty="0">
                <a:solidFill>
                  <a:srgbClr val="800080"/>
                </a:solidFill>
                <a:latin typeface="UWDTPU+Arial-BoldMT"/>
                <a:cs typeface="UWDTPU+Arial-BoldMT"/>
              </a:rPr>
              <a:t>Bahrain</a:t>
            </a:r>
            <a:r>
              <a:rPr sz="600" u="sng" spc="34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75" dirty="0">
                <a:solidFill>
                  <a:srgbClr val="800080"/>
                </a:solidFill>
                <a:latin typeface="UWDTPU+Arial-BoldMT"/>
                <a:cs typeface="UWDTPU+Arial-BoldMT"/>
              </a:rPr>
              <a:t>(53</a:t>
            </a:r>
            <a:r>
              <a:rPr sz="600" u="sng" spc="46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50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81178" y="3677238"/>
            <a:ext cx="149162" cy="14942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212242" y="3676754"/>
            <a:ext cx="1668177" cy="1129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7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-7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Middle</a:t>
            </a:r>
            <a:r>
              <a:rPr sz="600" spc="8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East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2" dirty="0">
                <a:solidFill>
                  <a:srgbClr val="000000"/>
                </a:solidFill>
                <a:latin typeface="UWDTPU+Arial-BoldMT"/>
                <a:cs typeface="UWDTPU+Arial-BoldMT"/>
              </a:rPr>
              <a:t>HQ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(SPV)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8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4" dirty="0">
                <a:solidFill>
                  <a:srgbClr val="000000"/>
                </a:solidFill>
                <a:latin typeface="UWDTPU+Arial-BoldMT"/>
                <a:cs typeface="UWDTPU+Arial-BoldMT"/>
              </a:rPr>
              <a:t>Warehouse/</a:t>
            </a:r>
            <a:r>
              <a:rPr sz="600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C</a:t>
            </a:r>
            <a:r>
              <a:rPr sz="600" spc="-94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l</a:t>
            </a:r>
            <a:r>
              <a:rPr sz="600" spc="-81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ass</a:t>
            </a:r>
            <a:r>
              <a:rPr sz="600" spc="125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 </a:t>
            </a:r>
            <a:r>
              <a:rPr sz="600" dirty="0">
                <a:solidFill>
                  <a:srgbClr val="000000"/>
                </a:solidFill>
                <a:latin typeface="THPFVC+Arial-BoldItalicMT"/>
                <a:cs typeface="THPFVC+Arial-BoldItalic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74" dirty="0">
                <a:solidFill>
                  <a:srgbClr val="000000"/>
                </a:solidFill>
                <a:latin typeface="UWDTPU+Arial-BoldMT"/>
                <a:cs typeface="UWDTPU+Arial-BoldMT"/>
              </a:rPr>
              <a:t>Mapping</a:t>
            </a:r>
            <a:r>
              <a:rPr sz="600" spc="3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Agency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(WSR)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0" dirty="0">
                <a:solidFill>
                  <a:srgbClr val="000000"/>
                </a:solidFill>
                <a:latin typeface="UWDTPU+Arial-BoldMT"/>
                <a:cs typeface="UWDTPU+Arial-BoldMT"/>
              </a:rPr>
              <a:t>CLI</a:t>
            </a:r>
            <a:r>
              <a:rPr sz="600" spc="-5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COR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Disposal</a:t>
            </a:r>
            <a:r>
              <a:rPr sz="600" spc="6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3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ServiceFieldOffice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3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</a:t>
            </a:r>
            <a:r>
              <a:rPr sz="600" spc="-7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and</a:t>
            </a:r>
            <a:r>
              <a:rPr sz="6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Scrap</a:t>
            </a:r>
            <a:r>
              <a:rPr sz="6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removal</a:t>
            </a:r>
            <a:r>
              <a:rPr sz="600" spc="5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9" dirty="0">
                <a:solidFill>
                  <a:srgbClr val="000000"/>
                </a:solidFill>
                <a:latin typeface="UWDTPU+Arial-BoldMT"/>
                <a:cs typeface="UWDTPU+Arial-BoldMT"/>
              </a:rPr>
              <a:t>Distribution</a:t>
            </a:r>
            <a:r>
              <a:rPr sz="600" spc="15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0" dirty="0">
                <a:solidFill>
                  <a:srgbClr val="000000"/>
                </a:solidFill>
                <a:latin typeface="UWDTPU+Arial-BoldMT"/>
                <a:cs typeface="UWDTPU+Arial-BoldMT"/>
              </a:rPr>
              <a:t>Bahrain</a:t>
            </a:r>
            <a:r>
              <a:rPr sz="600" spc="3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(DDNB)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(4)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EnergyDirect</a:t>
            </a:r>
            <a:r>
              <a:rPr sz="600" spc="4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EnergyStorage/DFSP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4" dirty="0">
                <a:solidFill>
                  <a:srgbClr val="000000"/>
                </a:solidFill>
                <a:latin typeface="UWDTPU+Arial-BoldMT"/>
                <a:cs typeface="UWDTPU+Arial-BoldMT"/>
              </a:rPr>
              <a:t>EnergyDFSPviaFSA(NAVCENTStorage)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EnergyIntoPlane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7641081" y="4287497"/>
            <a:ext cx="859482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7532622" y="4458566"/>
            <a:ext cx="950622" cy="214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3" dirty="0">
                <a:solidFill>
                  <a:srgbClr val="800080"/>
                </a:solidFill>
                <a:latin typeface="UWDTPU+Arial-BoldMT"/>
                <a:cs typeface="UWDTPU+Arial-BoldMT"/>
              </a:rPr>
              <a:t>Seychelle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s</a:t>
            </a:r>
            <a:r>
              <a:rPr sz="600" spc="68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(PACOM)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  <a:r>
              <a:rPr sz="600" spc="4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Bunker</a:t>
            </a:r>
            <a:r>
              <a:rPr sz="600" spc="1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fuelcontract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212242" y="4774034"/>
            <a:ext cx="1032348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7" dirty="0">
                <a:solidFill>
                  <a:srgbClr val="000000"/>
                </a:solidFill>
                <a:latin typeface="UWDTPU+Arial-BoldMT"/>
                <a:cs typeface="UWDTPU+Arial-BoldMT"/>
              </a:rPr>
              <a:t>EnergyBunker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0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1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EnergyAerospace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IndustrialGasWarehouse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718554" y="4855846"/>
            <a:ext cx="2091784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spc="-94" dirty="0">
                <a:solidFill>
                  <a:srgbClr val="FFCC00"/>
                </a:solidFill>
                <a:latin typeface="UWDTPU+Arial-BoldMT"/>
                <a:cs typeface="UWDTPU+Arial-BoldMT"/>
              </a:rPr>
              <a:t>Major</a:t>
            </a:r>
            <a:r>
              <a:rPr sz="800" spc="63" dirty="0">
                <a:solidFill>
                  <a:srgbClr val="FFCC00"/>
                </a:solidFill>
                <a:latin typeface="UWDTPU+Arial-BoldMT"/>
                <a:cs typeface="UWDTPU+Arial-BoldMT"/>
              </a:rPr>
              <a:t> </a:t>
            </a:r>
            <a:r>
              <a:rPr sz="800" spc="-70" dirty="0">
                <a:solidFill>
                  <a:srgbClr val="FFCC00"/>
                </a:solidFill>
                <a:latin typeface="UWDTPU+Arial-BoldMT"/>
                <a:cs typeface="UWDTPU+Arial-BoldMT"/>
              </a:rPr>
              <a:t>Logistics</a:t>
            </a:r>
            <a:r>
              <a:rPr sz="800" spc="-68" dirty="0">
                <a:solidFill>
                  <a:srgbClr val="FFCC00"/>
                </a:solidFill>
                <a:latin typeface="UWDTPU+Arial-BoldMT"/>
                <a:cs typeface="UWDTPU+Arial-BoldMT"/>
              </a:rPr>
              <a:t> </a:t>
            </a:r>
            <a:r>
              <a:rPr sz="800" dirty="0">
                <a:solidFill>
                  <a:srgbClr val="FFCC00"/>
                </a:solidFill>
                <a:latin typeface="UWDTPU+Arial-BoldMT"/>
                <a:cs typeface="UWDTPU+Arial-BoldMT"/>
              </a:rPr>
              <a:t>/</a:t>
            </a:r>
            <a:r>
              <a:rPr sz="800" spc="-14" dirty="0">
                <a:solidFill>
                  <a:srgbClr val="FFCC00"/>
                </a:solidFill>
                <a:latin typeface="UWDTPU+Arial-BoldMT"/>
                <a:cs typeface="UWDTPU+Arial-BoldMT"/>
              </a:rPr>
              <a:t> </a:t>
            </a:r>
            <a:r>
              <a:rPr sz="800" spc="-100" dirty="0">
                <a:solidFill>
                  <a:srgbClr val="FFCC00"/>
                </a:solidFill>
                <a:latin typeface="UWDTPU+Arial-BoldMT"/>
                <a:cs typeface="UWDTPU+Arial-BoldMT"/>
              </a:rPr>
              <a:t>Sustainment</a:t>
            </a:r>
            <a:r>
              <a:rPr sz="800" spc="142" dirty="0">
                <a:solidFill>
                  <a:srgbClr val="FFCC00"/>
                </a:solidFill>
                <a:latin typeface="UWDTPU+Arial-BoldMT"/>
                <a:cs typeface="UWDTPU+Arial-BoldMT"/>
              </a:rPr>
              <a:t> </a:t>
            </a:r>
            <a:r>
              <a:rPr sz="800" spc="-56" dirty="0">
                <a:solidFill>
                  <a:srgbClr val="FFCC00"/>
                </a:solidFill>
                <a:latin typeface="UWDTPU+Arial-BoldMT"/>
                <a:cs typeface="UWDTPU+Arial-BoldMT"/>
              </a:rPr>
              <a:t>Capabilities: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773680" y="5094328"/>
            <a:ext cx="656257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5" dirty="0">
                <a:solidFill>
                  <a:srgbClr val="800080"/>
                </a:solidFill>
                <a:latin typeface="UWDTPU+Arial-BoldMT"/>
                <a:cs typeface="UWDTPU+Arial-BoldMT"/>
              </a:rPr>
              <a:t>Kuwait</a:t>
            </a:r>
            <a:r>
              <a:rPr sz="600" u="sng" spc="60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75" dirty="0">
                <a:solidFill>
                  <a:srgbClr val="800080"/>
                </a:solidFill>
                <a:latin typeface="UWDTPU+Arial-BoldMT"/>
                <a:cs typeface="UWDTPU+Arial-BoldMT"/>
              </a:rPr>
              <a:t>(92</a:t>
            </a:r>
            <a:r>
              <a:rPr sz="600" u="sng" spc="46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50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6718554" y="5099687"/>
            <a:ext cx="198419" cy="1247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GQVTRM+ArialMT"/>
                <a:cs typeface="GQVTRM+ArialMT"/>
              </a:rPr>
              <a:t>•</a:t>
            </a:r>
          </a:p>
          <a:p>
            <a:pPr marL="0" marR="0">
              <a:lnSpc>
                <a:spcPts val="879"/>
              </a:lnSpc>
              <a:spcBef>
                <a:spcPts val="30"/>
              </a:spcBef>
              <a:spcAft>
                <a:spcPts val="0"/>
              </a:spcAft>
            </a:pPr>
            <a:r>
              <a:rPr sz="800" dirty="0">
                <a:solidFill>
                  <a:srgbClr val="FFFFFF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6892290" y="5099687"/>
            <a:ext cx="2114082" cy="1125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spc="-104" dirty="0">
                <a:solidFill>
                  <a:srgbClr val="FFFFFF"/>
                </a:solidFill>
                <a:latin typeface="UWDTPU+Arial-BoldMT"/>
                <a:cs typeface="UWDTPU+Arial-BoldMT"/>
              </a:rPr>
              <a:t>Defense</a:t>
            </a:r>
            <a:r>
              <a:rPr sz="800" spc="133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5" dirty="0">
                <a:solidFill>
                  <a:srgbClr val="FFFFFF"/>
                </a:solidFill>
                <a:latin typeface="UWDTPU+Arial-BoldMT"/>
                <a:cs typeface="UWDTPU+Arial-BoldMT"/>
              </a:rPr>
              <a:t>Fuel</a:t>
            </a:r>
            <a:r>
              <a:rPr sz="800" spc="6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2" dirty="0">
                <a:solidFill>
                  <a:srgbClr val="FFFFFF"/>
                </a:solidFill>
                <a:latin typeface="UWDTPU+Arial-BoldMT"/>
                <a:cs typeface="UWDTPU+Arial-BoldMT"/>
              </a:rPr>
              <a:t>Support</a:t>
            </a:r>
            <a:r>
              <a:rPr sz="800" spc="11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7" dirty="0">
                <a:solidFill>
                  <a:srgbClr val="FFFFFF"/>
                </a:solidFill>
                <a:latin typeface="UWDTPU+Arial-BoldMT"/>
                <a:cs typeface="UWDTPU+Arial-BoldMT"/>
              </a:rPr>
              <a:t>Points</a:t>
            </a:r>
            <a:r>
              <a:rPr sz="800" spc="109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62" dirty="0">
                <a:solidFill>
                  <a:srgbClr val="FFFFFF"/>
                </a:solidFill>
                <a:latin typeface="UWDTPU+Arial-BoldMT"/>
                <a:cs typeface="UWDTPU+Arial-BoldMT"/>
              </a:rPr>
              <a:t>(DFSPs)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spc="-83" dirty="0">
                <a:solidFill>
                  <a:srgbClr val="FFFFFF"/>
                </a:solidFill>
                <a:latin typeface="UWDTPU+Arial-BoldMT"/>
                <a:cs typeface="UWDTPU+Arial-BoldMT"/>
              </a:rPr>
              <a:t>Direct</a:t>
            </a:r>
            <a:r>
              <a:rPr sz="800" spc="49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97" dirty="0">
                <a:solidFill>
                  <a:srgbClr val="FFFFFF"/>
                </a:solidFill>
                <a:latin typeface="UWDTPU+Arial-BoldMT"/>
                <a:cs typeface="UWDTPU+Arial-BoldMT"/>
              </a:rPr>
              <a:t>Delivery</a:t>
            </a:r>
            <a:r>
              <a:rPr sz="800" spc="148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Sites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spc="-77" dirty="0">
                <a:solidFill>
                  <a:srgbClr val="FFFFFF"/>
                </a:solidFill>
                <a:latin typeface="UWDTPU+Arial-BoldMT"/>
                <a:cs typeface="UWDTPU+Arial-BoldMT"/>
              </a:rPr>
              <a:t>Into</a:t>
            </a:r>
            <a:r>
              <a:rPr sz="800" spc="38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10" dirty="0">
                <a:solidFill>
                  <a:srgbClr val="FFFFFF"/>
                </a:solidFill>
                <a:latin typeface="UWDTPU+Arial-BoldMT"/>
                <a:cs typeface="UWDTPU+Arial-BoldMT"/>
              </a:rPr>
              <a:t>Plane</a:t>
            </a:r>
            <a:r>
              <a:rPr sz="800" spc="8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Contracts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spc="-93" dirty="0">
                <a:solidFill>
                  <a:srgbClr val="FFFFFF"/>
                </a:solidFill>
                <a:latin typeface="UWDTPU+Arial-BoldMT"/>
                <a:cs typeface="UWDTPU+Arial-BoldMT"/>
              </a:rPr>
              <a:t>Warehousing/Class</a:t>
            </a:r>
            <a:r>
              <a:rPr sz="800" spc="14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79" dirty="0">
                <a:solidFill>
                  <a:srgbClr val="FFFFFF"/>
                </a:solidFill>
                <a:latin typeface="UWDTPU+Arial-BoldMT"/>
                <a:cs typeface="UWDTPU+Arial-BoldMT"/>
              </a:rPr>
              <a:t>IV/Class</a:t>
            </a:r>
            <a:r>
              <a:rPr sz="800" spc="58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IX/Maps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spc="-98" dirty="0">
                <a:solidFill>
                  <a:srgbClr val="FFFFFF"/>
                </a:solidFill>
                <a:latin typeface="UWDTPU+Arial-BoldMT"/>
                <a:cs typeface="UWDTPU+Arial-BoldMT"/>
              </a:rPr>
              <a:t>Subsistence</a:t>
            </a:r>
            <a:r>
              <a:rPr sz="800" spc="80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25" dirty="0">
                <a:solidFill>
                  <a:srgbClr val="FFFFFF"/>
                </a:solidFill>
                <a:latin typeface="UWDTPU+Arial-BoldMT"/>
                <a:cs typeface="UWDTPU+Arial-BoldMT"/>
              </a:rPr>
              <a:t>Pr</a:t>
            </a:r>
            <a:r>
              <a:rPr sz="800" spc="-122" dirty="0">
                <a:solidFill>
                  <a:srgbClr val="FFFFFF"/>
                </a:solidFill>
                <a:latin typeface="UWDTPU+Arial-BoldMT"/>
                <a:cs typeface="UWDTPU+Arial-BoldMT"/>
              </a:rPr>
              <a:t>i</a:t>
            </a:r>
            <a:r>
              <a:rPr sz="800" spc="-112" dirty="0">
                <a:solidFill>
                  <a:srgbClr val="FFFFFF"/>
                </a:solidFill>
                <a:latin typeface="UWDTPU+Arial-BoldMT"/>
                <a:cs typeface="UWDTPU+Arial-BoldMT"/>
              </a:rPr>
              <a:t>me</a:t>
            </a:r>
            <a:r>
              <a:rPr sz="800" spc="164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4" dirty="0">
                <a:solidFill>
                  <a:srgbClr val="FFFFFF"/>
                </a:solidFill>
                <a:latin typeface="UWDTPU+Arial-BoldMT"/>
                <a:cs typeface="UWDTPU+Arial-BoldMT"/>
              </a:rPr>
              <a:t>Vendor</a:t>
            </a:r>
            <a:r>
              <a:rPr sz="800" spc="72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(SPV)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spc="-98" dirty="0">
                <a:solidFill>
                  <a:srgbClr val="FFFFFF"/>
                </a:solidFill>
                <a:latin typeface="UWDTPU+Arial-BoldMT"/>
                <a:cs typeface="UWDTPU+Arial-BoldMT"/>
              </a:rPr>
              <a:t>Maintenance,</a:t>
            </a:r>
            <a:r>
              <a:rPr sz="800" spc="130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4" dirty="0">
                <a:solidFill>
                  <a:srgbClr val="FFFFFF"/>
                </a:solidFill>
                <a:latin typeface="UWDTPU+Arial-BoldMT"/>
                <a:cs typeface="UWDTPU+Arial-BoldMT"/>
              </a:rPr>
              <a:t>Repair</a:t>
            </a:r>
            <a:r>
              <a:rPr sz="800" spc="14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7" dirty="0">
                <a:solidFill>
                  <a:srgbClr val="FFFFFF"/>
                </a:solidFill>
                <a:latin typeface="UWDTPU+Arial-BoldMT"/>
                <a:cs typeface="UWDTPU+Arial-BoldMT"/>
              </a:rPr>
              <a:t>and</a:t>
            </a:r>
            <a:r>
              <a:rPr sz="800" spc="6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93" dirty="0">
                <a:solidFill>
                  <a:srgbClr val="FFFFFF"/>
                </a:solidFill>
                <a:latin typeface="UWDTPU+Arial-BoldMT"/>
                <a:cs typeface="UWDTPU+Arial-BoldMT"/>
              </a:rPr>
              <a:t>Operations</a:t>
            </a:r>
            <a:r>
              <a:rPr sz="800" spc="95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47" dirty="0">
                <a:solidFill>
                  <a:srgbClr val="FFFFFF"/>
                </a:solidFill>
                <a:latin typeface="UWDTPU+Arial-BoldMT"/>
                <a:cs typeface="UWDTPU+Arial-BoldMT"/>
              </a:rPr>
              <a:t>(MRO)</a:t>
            </a:r>
          </a:p>
          <a:p>
            <a:pPr marL="0" marR="0">
              <a:lnSpc>
                <a:spcPts val="884"/>
              </a:lnSpc>
              <a:spcBef>
                <a:spcPts val="25"/>
              </a:spcBef>
              <a:spcAft>
                <a:spcPts val="0"/>
              </a:spcAft>
            </a:pPr>
            <a:r>
              <a:rPr sz="800" spc="-104" dirty="0">
                <a:solidFill>
                  <a:srgbClr val="FFFFFF"/>
                </a:solidFill>
                <a:latin typeface="UWDTPU+Arial-BoldMT"/>
                <a:cs typeface="UWDTPU+Arial-BoldMT"/>
              </a:rPr>
              <a:t>Fresh</a:t>
            </a:r>
            <a:r>
              <a:rPr sz="800" spc="90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63" dirty="0">
                <a:solidFill>
                  <a:srgbClr val="FFFFFF"/>
                </a:solidFill>
                <a:latin typeface="UWDTPU+Arial-BoldMT"/>
                <a:cs typeface="UWDTPU+Arial-BoldMT"/>
              </a:rPr>
              <a:t>Fruits</a:t>
            </a:r>
            <a:r>
              <a:rPr sz="800" spc="-9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70" dirty="0">
                <a:solidFill>
                  <a:srgbClr val="FFFFFF"/>
                </a:solidFill>
                <a:latin typeface="UWDTPU+Arial-BoldMT"/>
                <a:cs typeface="UWDTPU+Arial-BoldMT"/>
              </a:rPr>
              <a:t>and</a:t>
            </a:r>
            <a:r>
              <a:rPr sz="800" spc="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98" dirty="0">
                <a:solidFill>
                  <a:srgbClr val="FFFFFF"/>
                </a:solidFill>
                <a:latin typeface="UWDTPU+Arial-BoldMT"/>
                <a:cs typeface="UWDTPU+Arial-BoldMT"/>
              </a:rPr>
              <a:t>Vegetables</a:t>
            </a:r>
            <a:r>
              <a:rPr sz="800" spc="127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dirty="0">
                <a:solidFill>
                  <a:srgbClr val="FFFFFF"/>
                </a:solidFill>
                <a:latin typeface="UWDTPU+Arial-BoldMT"/>
                <a:cs typeface="UWDTPU+Arial-BoldMT"/>
              </a:rPr>
              <a:t>(FF&amp;V)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spc="-107" dirty="0">
                <a:solidFill>
                  <a:srgbClr val="FFFFFF"/>
                </a:solidFill>
                <a:latin typeface="UWDTPU+Arial-BoldMT"/>
                <a:cs typeface="UWDTPU+Arial-BoldMT"/>
              </a:rPr>
              <a:t>Local</a:t>
            </a:r>
            <a:r>
              <a:rPr sz="800" spc="119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98" dirty="0">
                <a:solidFill>
                  <a:srgbClr val="FFFFFF"/>
                </a:solidFill>
                <a:latin typeface="UWDTPU+Arial-BoldMT"/>
                <a:cs typeface="UWDTPU+Arial-BoldMT"/>
              </a:rPr>
              <a:t>Market</a:t>
            </a:r>
            <a:r>
              <a:rPr sz="800" spc="4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4" dirty="0">
                <a:solidFill>
                  <a:srgbClr val="FFFFFF"/>
                </a:solidFill>
                <a:latin typeface="UWDTPU+Arial-BoldMT"/>
                <a:cs typeface="UWDTPU+Arial-BoldMT"/>
              </a:rPr>
              <a:t>Ready</a:t>
            </a:r>
            <a:r>
              <a:rPr sz="800" spc="85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74" dirty="0">
                <a:solidFill>
                  <a:srgbClr val="FFFFFF"/>
                </a:solidFill>
                <a:latin typeface="UWDTPU+Arial-BoldMT"/>
                <a:cs typeface="UWDTPU+Arial-BoldMT"/>
              </a:rPr>
              <a:t>(LMR)</a:t>
            </a:r>
            <a:r>
              <a:rPr sz="800" spc="-82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89" dirty="0">
                <a:solidFill>
                  <a:srgbClr val="FFFFFF"/>
                </a:solidFill>
                <a:latin typeface="UWDTPU+Arial-BoldMT"/>
                <a:cs typeface="UWDTPU+Arial-BoldMT"/>
              </a:rPr>
              <a:t>Bread,</a:t>
            </a:r>
            <a:r>
              <a:rPr sz="800" spc="10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Dairy</a:t>
            </a:r>
          </a:p>
          <a:p>
            <a:pPr marL="0" marR="0">
              <a:lnSpc>
                <a:spcPts val="884"/>
              </a:lnSpc>
              <a:spcBef>
                <a:spcPts val="75"/>
              </a:spcBef>
              <a:spcAft>
                <a:spcPts val="0"/>
              </a:spcAft>
            </a:pPr>
            <a:r>
              <a:rPr sz="800" spc="-81" dirty="0">
                <a:solidFill>
                  <a:srgbClr val="FFFFFF"/>
                </a:solidFill>
                <a:latin typeface="UWDTPU+Arial-BoldMT"/>
                <a:cs typeface="UWDTPU+Arial-BoldMT"/>
              </a:rPr>
              <a:t>Bottled</a:t>
            </a:r>
            <a:r>
              <a:rPr sz="800" spc="16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UWDTPU+Arial-BoldMT"/>
                <a:cs typeface="UWDTPU+Arial-BoldMT"/>
              </a:rPr>
              <a:t>Water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81178" y="5182975"/>
            <a:ext cx="429070" cy="306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dirty="0">
                <a:solidFill>
                  <a:srgbClr val="800080"/>
                </a:solidFill>
                <a:latin typeface="UWDTPU+Arial-BoldMT"/>
                <a:cs typeface="UWDTPU+Arial-BoldMT"/>
              </a:rPr>
              <a:t>Pakistan</a:t>
            </a:r>
          </a:p>
          <a:p>
            <a:pPr marL="0" marR="0">
              <a:lnSpc>
                <a:spcPts val="665"/>
              </a:lnSpc>
              <a:spcBef>
                <a:spcPts val="3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1773680" y="5186253"/>
            <a:ext cx="149162" cy="1311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926080" y="5185770"/>
            <a:ext cx="1494866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(16)</a:t>
            </a:r>
            <a:r>
              <a:rPr sz="600" spc="5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74" dirty="0">
                <a:solidFill>
                  <a:srgbClr val="000000"/>
                </a:solidFill>
                <a:latin typeface="UWDTPU+Arial-BoldMT"/>
                <a:cs typeface="UWDTPU+Arial-BoldMT"/>
              </a:rPr>
              <a:t>Support</a:t>
            </a:r>
            <a:r>
              <a:rPr sz="600" spc="3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9" dirty="0">
                <a:solidFill>
                  <a:srgbClr val="000000"/>
                </a:solidFill>
                <a:latin typeface="UWDTPU+Arial-BoldMT"/>
                <a:cs typeface="UWDTPU+Arial-BoldMT"/>
              </a:rPr>
              <a:t>Team(DST-ME)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(SPV)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10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Warehouse/Class</a:t>
            </a:r>
            <a:r>
              <a:rPr sz="600" spc="4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8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5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COR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93954" y="5274414"/>
            <a:ext cx="859482" cy="214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7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3473575" y="5351630"/>
            <a:ext cx="605544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75" dirty="0">
                <a:solidFill>
                  <a:srgbClr val="800080"/>
                </a:solidFill>
                <a:latin typeface="UWDTPU+Arial-BoldMT"/>
                <a:cs typeface="UWDTPU+Arial-BoldMT"/>
              </a:rPr>
              <a:t>Qatar</a:t>
            </a:r>
            <a:r>
              <a:rPr sz="600" u="sng" spc="51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75" dirty="0">
                <a:solidFill>
                  <a:srgbClr val="800080"/>
                </a:solidFill>
                <a:latin typeface="UWDTPU+Arial-BoldMT"/>
                <a:cs typeface="UWDTPU+Arial-BoldMT"/>
              </a:rPr>
              <a:t>(33</a:t>
            </a:r>
            <a:r>
              <a:rPr sz="600" u="sng" spc="70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7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165216" y="5349726"/>
            <a:ext cx="580057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62" dirty="0">
                <a:solidFill>
                  <a:srgbClr val="800080"/>
                </a:solidFill>
                <a:latin typeface="UWDTPU+Arial-BoldMT"/>
                <a:cs typeface="UWDTPU+Arial-BoldMT"/>
              </a:rPr>
              <a:t>Oman</a:t>
            </a:r>
            <a:r>
              <a:rPr sz="600" u="sng" spc="-84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8" dirty="0">
                <a:solidFill>
                  <a:srgbClr val="800080"/>
                </a:solidFill>
                <a:latin typeface="UWDTPU+Arial-BoldMT"/>
                <a:cs typeface="UWDTPU+Arial-BoldMT"/>
              </a:rPr>
              <a:t>(1</a:t>
            </a:r>
            <a:r>
              <a:rPr sz="600" u="sng" spc="-51" dirty="0">
                <a:solidFill>
                  <a:srgbClr val="800080"/>
                </a:solidFill>
                <a:latin typeface="UWDTPU+Arial-BoldMT"/>
                <a:cs typeface="UWDTPU+Arial-BoldMT"/>
              </a:rPr>
              <a:t> </a:t>
            </a:r>
            <a:r>
              <a:rPr sz="600" u="sng" spc="-21" dirty="0">
                <a:solidFill>
                  <a:srgbClr val="800080"/>
                </a:solidFill>
                <a:latin typeface="UWDTPU+Arial-BoldMT"/>
                <a:cs typeface="UWDTPU+Arial-BoldMT"/>
              </a:rPr>
              <a:t>PAX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)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1926080" y="5460089"/>
            <a:ext cx="778966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(8)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DSD-CHQ</a:t>
            </a:r>
            <a:r>
              <a:rPr sz="600" spc="-6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Office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3473575" y="5443554"/>
            <a:ext cx="149162" cy="94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3586351" y="5443070"/>
            <a:ext cx="1494866" cy="946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(SPV)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10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Warehouse/Class</a:t>
            </a:r>
            <a:r>
              <a:rPr sz="600" spc="4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43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(6)Disposal</a:t>
            </a:r>
            <a:r>
              <a:rPr sz="6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3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  <a:r>
              <a:rPr sz="600" spc="3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5" dirty="0">
                <a:solidFill>
                  <a:srgbClr val="000000"/>
                </a:solidFill>
                <a:latin typeface="UWDTPU+Arial-BoldMT"/>
                <a:cs typeface="UWDTPU+Arial-BoldMT"/>
              </a:rPr>
              <a:t>FieldSite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5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</a:t>
            </a:r>
            <a:r>
              <a:rPr sz="600" spc="2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7" dirty="0">
                <a:solidFill>
                  <a:srgbClr val="000000"/>
                </a:solidFill>
                <a:latin typeface="UWDTPU+Arial-BoldMT"/>
                <a:cs typeface="UWDTPU+Arial-BoldMT"/>
              </a:rPr>
              <a:t>Direct</a:t>
            </a:r>
            <a:r>
              <a:rPr sz="600" spc="6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Delivery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Bulk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Aerospace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165216" y="5441650"/>
            <a:ext cx="149162" cy="762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5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317616" y="5441167"/>
            <a:ext cx="1515740" cy="763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7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  <a:r>
              <a:rPr sz="600" spc="-9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3" dirty="0">
                <a:solidFill>
                  <a:srgbClr val="000000"/>
                </a:solidFill>
                <a:latin typeface="UWDTPU+Arial-BoldMT"/>
                <a:cs typeface="UWDTPU+Arial-BoldMT"/>
              </a:rPr>
              <a:t>via</a:t>
            </a:r>
            <a:r>
              <a:rPr sz="600" spc="-75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7" dirty="0">
                <a:solidFill>
                  <a:srgbClr val="000000"/>
                </a:solidFill>
                <a:latin typeface="UWDTPU+Arial-BoldMT"/>
                <a:cs typeface="UWDTPU+Arial-BoldMT"/>
              </a:rPr>
              <a:t>FSA</a:t>
            </a:r>
            <a:r>
              <a:rPr sz="600" spc="-10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6" dirty="0">
                <a:solidFill>
                  <a:srgbClr val="000000"/>
                </a:solidFill>
                <a:latin typeface="UWDTPU+Arial-BoldMT"/>
                <a:cs typeface="UWDTPU+Arial-BoldMT"/>
              </a:rPr>
              <a:t>(RAFO</a:t>
            </a:r>
            <a:r>
              <a:rPr sz="600" spc="-8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41" dirty="0">
                <a:solidFill>
                  <a:srgbClr val="000000"/>
                </a:solidFill>
                <a:latin typeface="UWDTPU+Arial-BoldMT"/>
                <a:cs typeface="UWDTPU+Arial-BoldMT"/>
              </a:rPr>
              <a:t>Storage)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Bunker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11" dirty="0">
                <a:solidFill>
                  <a:srgbClr val="000000"/>
                </a:solidFill>
                <a:latin typeface="UWDTPU+Arial-BoldMT"/>
                <a:cs typeface="UWDTPU+Arial-BoldMT"/>
              </a:rPr>
              <a:t>DSRCapabilities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HazWasteRemoval</a:t>
            </a:r>
            <a:r>
              <a:rPr sz="600" spc="3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Class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</a:t>
            </a:r>
            <a:r>
              <a:rPr sz="600" spc="-2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85139" y="5536899"/>
            <a:ext cx="804155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u="sng" spc="-51" dirty="0">
                <a:solidFill>
                  <a:srgbClr val="800080"/>
                </a:solidFill>
                <a:latin typeface="UWDTPU+Arial-BoldMT"/>
                <a:cs typeface="UWDTPU+Arial-BoldMT"/>
              </a:rPr>
              <a:t>Djibout</a:t>
            </a:r>
            <a:r>
              <a:rPr sz="600" dirty="0">
                <a:solidFill>
                  <a:srgbClr val="800080"/>
                </a:solidFill>
                <a:latin typeface="UWDTPU+Arial-BoldMT"/>
                <a:cs typeface="UWDTPU+Arial-BoldMT"/>
              </a:rPr>
              <a:t>i(AFRICOM)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1926080" y="5551530"/>
            <a:ext cx="1575308" cy="946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(22)</a:t>
            </a:r>
            <a:r>
              <a:rPr sz="600" spc="8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6" dirty="0">
                <a:solidFill>
                  <a:srgbClr val="000000"/>
                </a:solidFill>
                <a:latin typeface="UWDTPU+Arial-BoldMT"/>
                <a:cs typeface="UWDTPU+Arial-BoldMT"/>
              </a:rPr>
              <a:t>Full-ServiceDisposition</a:t>
            </a:r>
            <a:r>
              <a:rPr sz="600" spc="11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3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  <a:r>
              <a:rPr sz="600" spc="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Yard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HazWasteand</a:t>
            </a:r>
            <a:r>
              <a:rPr sz="6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Scrap</a:t>
            </a:r>
            <a:r>
              <a:rPr sz="600" spc="-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removal</a:t>
            </a:r>
            <a:r>
              <a:rPr sz="600" spc="-5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contracts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IndustrialGasWarehouse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72" dirty="0">
                <a:solidFill>
                  <a:srgbClr val="000000"/>
                </a:solidFill>
                <a:latin typeface="UWDTPU+Arial-BoldMT"/>
                <a:cs typeface="UWDTPU+Arial-BoldMT"/>
              </a:rPr>
              <a:t>Tire</a:t>
            </a:r>
            <a:r>
              <a:rPr sz="600" spc="4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PVWarehouse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  <a:r>
              <a:rPr sz="600" spc="-11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Bulk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  <a:r>
              <a:rPr sz="600" spc="-9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6" dirty="0">
                <a:solidFill>
                  <a:srgbClr val="000000"/>
                </a:solidFill>
                <a:latin typeface="UWDTPU+Arial-BoldMT"/>
                <a:cs typeface="UWDTPU+Arial-BoldMT"/>
              </a:rPr>
              <a:t>(ARCENT</a:t>
            </a:r>
            <a:r>
              <a:rPr sz="600" spc="-10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Storage)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IntoPlane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(3)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Aerospace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(2)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</a:p>
          <a:p>
            <a:pPr marL="0" marR="0">
              <a:lnSpc>
                <a:spcPts val="670"/>
              </a:lnSpc>
              <a:spcBef>
                <a:spcPts val="9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85139" y="5628822"/>
            <a:ext cx="149162" cy="305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200963" y="5628338"/>
            <a:ext cx="1494866" cy="397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IndustrialGasWarehouse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(1)Into-Plane</a:t>
            </a:r>
            <a:r>
              <a:rPr sz="600" spc="19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fuelcontract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54" dirty="0">
                <a:solidFill>
                  <a:srgbClr val="000000"/>
                </a:solidFill>
                <a:latin typeface="UWDTPU+Arial-BoldMT"/>
                <a:cs typeface="UWDTPU+Arial-BoldMT"/>
              </a:rPr>
              <a:t>(SPV)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7" dirty="0">
                <a:solidFill>
                  <a:srgbClr val="000000"/>
                </a:solidFill>
                <a:latin typeface="UWDTPU+Arial-BoldMT"/>
                <a:cs typeface="UWDTPU+Arial-BoldMT"/>
              </a:rPr>
              <a:t>CL</a:t>
            </a:r>
            <a:r>
              <a:rPr sz="600" spc="-108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73" dirty="0">
                <a:solidFill>
                  <a:srgbClr val="000000"/>
                </a:solidFill>
                <a:latin typeface="UWDTPU+Arial-BoldMT"/>
                <a:cs typeface="UWDTPU+Arial-BoldMT"/>
              </a:rPr>
              <a:t>Warehouse/Class</a:t>
            </a:r>
            <a:r>
              <a:rPr sz="600" spc="44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I </a:t>
            </a:r>
            <a:r>
              <a:rPr sz="6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Deliveries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Capabilities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85139" y="5994583"/>
            <a:ext cx="149162" cy="488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  <a:p>
            <a:pPr marL="0" marR="0">
              <a:lnSpc>
                <a:spcPts val="665"/>
              </a:lnSpc>
              <a:spcBef>
                <a:spcPts val="4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MLOTGV+Wingdings-Regular"/>
                <a:cs typeface="MLOTGV+Wingdings-Regular"/>
              </a:rPr>
              <a:t>.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200963" y="5994099"/>
            <a:ext cx="342825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(WSR)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200963" y="6085538"/>
            <a:ext cx="1494866" cy="306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(2)Disposal</a:t>
            </a:r>
            <a:r>
              <a:rPr sz="6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63" dirty="0">
                <a:solidFill>
                  <a:srgbClr val="000000"/>
                </a:solidFill>
                <a:latin typeface="UWDTPU+Arial-BoldMT"/>
                <a:cs typeface="UWDTPU+Arial-BoldMT"/>
              </a:rPr>
              <a:t>Service</a:t>
            </a:r>
            <a:r>
              <a:rPr sz="600" spc="6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5" dirty="0">
                <a:solidFill>
                  <a:srgbClr val="000000"/>
                </a:solidFill>
                <a:latin typeface="UWDTPU+Arial-BoldMT"/>
                <a:cs typeface="UWDTPU+Arial-BoldMT"/>
              </a:rPr>
              <a:t>FieldOffice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HazWasteand</a:t>
            </a:r>
            <a:r>
              <a:rPr sz="600" spc="47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6" dirty="0">
                <a:solidFill>
                  <a:srgbClr val="000000"/>
                </a:solidFill>
                <a:latin typeface="UWDTPU+Arial-BoldMT"/>
                <a:cs typeface="UWDTPU+Arial-BoldMT"/>
              </a:rPr>
              <a:t>Scrapremovalcontracts</a:t>
            </a:r>
          </a:p>
          <a:p>
            <a:pPr marL="0" marR="0">
              <a:lnSpc>
                <a:spcPts val="670"/>
              </a:lnSpc>
              <a:spcBef>
                <a:spcPts val="49"/>
              </a:spcBef>
              <a:spcAft>
                <a:spcPts val="0"/>
              </a:spcAft>
            </a:pPr>
            <a:r>
              <a:rPr sz="600" spc="-61" dirty="0">
                <a:solidFill>
                  <a:srgbClr val="000000"/>
                </a:solidFill>
                <a:latin typeface="UWDTPU+Arial-BoldMT"/>
                <a:cs typeface="UWDTPU+Arial-BoldMT"/>
              </a:rPr>
              <a:t>(MRO)</a:t>
            </a:r>
            <a:r>
              <a:rPr sz="600" spc="-86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31" dirty="0">
                <a:solidFill>
                  <a:srgbClr val="000000"/>
                </a:solidFill>
                <a:latin typeface="UWDTPU+Arial-BoldMT"/>
                <a:cs typeface="UWDTPU+Arial-BoldMT"/>
              </a:rPr>
              <a:t>Pr</a:t>
            </a:r>
            <a:r>
              <a:rPr sz="600" spc="-100" dirty="0">
                <a:solidFill>
                  <a:srgbClr val="000000"/>
                </a:solidFill>
                <a:latin typeface="UWDTPU+Arial-BoldMT"/>
                <a:cs typeface="UWDTPU+Arial-BoldMT"/>
              </a:rPr>
              <a:t>ime</a:t>
            </a:r>
            <a:r>
              <a:rPr sz="600" spc="7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dirty="0">
                <a:solidFill>
                  <a:srgbClr val="000000"/>
                </a:solidFill>
                <a:latin typeface="UWDTPU+Arial-BoldMT"/>
                <a:cs typeface="UWDTPU+Arial-BoldMT"/>
              </a:rPr>
              <a:t>Vendors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6889240" y="6196966"/>
            <a:ext cx="1974699" cy="150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84"/>
              </a:lnSpc>
              <a:spcBef>
                <a:spcPts val="0"/>
              </a:spcBef>
              <a:spcAft>
                <a:spcPts val="0"/>
              </a:spcAft>
            </a:pPr>
            <a:r>
              <a:rPr sz="800" spc="-81" dirty="0">
                <a:solidFill>
                  <a:srgbClr val="FFFFFF"/>
                </a:solidFill>
                <a:latin typeface="UWDTPU+Arial-BoldMT"/>
                <a:cs typeface="UWDTPU+Arial-BoldMT"/>
              </a:rPr>
              <a:t>Disposition</a:t>
            </a:r>
            <a:r>
              <a:rPr sz="800" spc="40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1" dirty="0">
                <a:solidFill>
                  <a:srgbClr val="FFFFFF"/>
                </a:solidFill>
                <a:latin typeface="UWDTPU+Arial-BoldMT"/>
                <a:cs typeface="UWDTPU+Arial-BoldMT"/>
              </a:rPr>
              <a:t>Services</a:t>
            </a:r>
            <a:r>
              <a:rPr sz="800" spc="155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79" dirty="0">
                <a:solidFill>
                  <a:srgbClr val="FFFFFF"/>
                </a:solidFill>
                <a:latin typeface="UWDTPU+Arial-BoldMT"/>
                <a:cs typeface="UWDTPU+Arial-BoldMT"/>
              </a:rPr>
              <a:t>Sites</a:t>
            </a:r>
            <a:r>
              <a:rPr sz="800" spc="33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UWDTPU+Arial-BoldMT"/>
                <a:cs typeface="UWDTPU+Arial-BoldMT"/>
              </a:rPr>
              <a:t>Kuwait/Qatar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200963" y="6359858"/>
            <a:ext cx="668982" cy="1232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70"/>
              </a:lnSpc>
              <a:spcBef>
                <a:spcPts val="0"/>
              </a:spcBef>
              <a:spcAft>
                <a:spcPts val="0"/>
              </a:spcAft>
            </a:pPr>
            <a:r>
              <a:rPr sz="600" spc="-34" dirty="0">
                <a:solidFill>
                  <a:srgbClr val="000000"/>
                </a:solidFill>
                <a:latin typeface="UWDTPU+Arial-BoldMT"/>
                <a:cs typeface="UWDTPU+Arial-BoldMT"/>
              </a:rPr>
              <a:t>(1)</a:t>
            </a:r>
            <a:r>
              <a:rPr sz="600" spc="-6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58" dirty="0">
                <a:solidFill>
                  <a:srgbClr val="000000"/>
                </a:solidFill>
                <a:latin typeface="UWDTPU+Arial-BoldMT"/>
                <a:cs typeface="UWDTPU+Arial-BoldMT"/>
              </a:rPr>
              <a:t>Energy</a:t>
            </a:r>
            <a:r>
              <a:rPr sz="6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600" spc="-18" dirty="0">
                <a:solidFill>
                  <a:srgbClr val="000000"/>
                </a:solidFill>
                <a:latin typeface="UWDTPU+Arial-BoldMT"/>
                <a:cs typeface="UWDTPU+Arial-BoldMT"/>
              </a:rPr>
              <a:t>DFSP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90930" y="6531847"/>
            <a:ext cx="2186966" cy="321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26"/>
              </a:lnSpc>
              <a:spcBef>
                <a:spcPts val="0"/>
              </a:spcBef>
              <a:spcAft>
                <a:spcPts val="0"/>
              </a:spcAft>
            </a:pPr>
            <a:r>
              <a:rPr sz="1000" spc="-72" dirty="0">
                <a:solidFill>
                  <a:srgbClr val="FFFFFF"/>
                </a:solidFill>
                <a:latin typeface="GQVTRM+ArialMT"/>
                <a:cs typeface="GQVTRM+ArialMT"/>
              </a:rPr>
              <a:t>Source:</a:t>
            </a:r>
            <a:r>
              <a:rPr sz="1000" spc="46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81" dirty="0">
                <a:solidFill>
                  <a:srgbClr val="FFFFFF"/>
                </a:solidFill>
                <a:latin typeface="GQVTRM+ArialMT"/>
                <a:cs typeface="GQVTRM+ArialMT"/>
              </a:rPr>
              <a:t>DLA</a:t>
            </a:r>
            <a:r>
              <a:rPr sz="1000" spc="-175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120" dirty="0">
                <a:solidFill>
                  <a:srgbClr val="FFFFFF"/>
                </a:solidFill>
                <a:latin typeface="GQVTRM+ArialMT"/>
                <a:cs typeface="GQVTRM+ArialMT"/>
              </a:rPr>
              <a:t>CENTCOM</a:t>
            </a:r>
            <a:r>
              <a:rPr sz="1000" spc="-220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67" dirty="0">
                <a:solidFill>
                  <a:srgbClr val="FFFFFF"/>
                </a:solidFill>
                <a:latin typeface="GQVTRM+ArialMT"/>
                <a:cs typeface="GQVTRM+ArialMT"/>
              </a:rPr>
              <a:t>and</a:t>
            </a:r>
            <a:r>
              <a:rPr sz="1000" spc="-208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88" dirty="0">
                <a:solidFill>
                  <a:srgbClr val="FFFFFF"/>
                </a:solidFill>
                <a:latin typeface="GQVTRM+ArialMT"/>
                <a:cs typeface="GQVTRM+ArialMT"/>
              </a:rPr>
              <a:t>SOCOM</a:t>
            </a:r>
          </a:p>
          <a:p>
            <a:pPr marL="0" marR="0">
              <a:lnSpc>
                <a:spcPts val="1103"/>
              </a:lnSpc>
              <a:spcBef>
                <a:spcPts val="0"/>
              </a:spcBef>
              <a:spcAft>
                <a:spcPts val="0"/>
              </a:spcAft>
            </a:pPr>
            <a:r>
              <a:rPr sz="1000" spc="-56" dirty="0">
                <a:solidFill>
                  <a:srgbClr val="FFFFFF"/>
                </a:solidFill>
                <a:latin typeface="GQVTRM+ArialMT"/>
                <a:cs typeface="GQVTRM+ArialMT"/>
              </a:rPr>
              <a:t>As</a:t>
            </a:r>
            <a:r>
              <a:rPr sz="1000" spc="-153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dirty="0">
                <a:solidFill>
                  <a:srgbClr val="FFFFFF"/>
                </a:solidFill>
                <a:latin typeface="GQVTRM+ArialMT"/>
                <a:cs typeface="GQVTRM+ArialMT"/>
              </a:rPr>
              <a:t>of</a:t>
            </a:r>
            <a:r>
              <a:rPr sz="1000" spc="46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62" dirty="0">
                <a:solidFill>
                  <a:srgbClr val="FFFFFF"/>
                </a:solidFill>
                <a:latin typeface="GQVTRM+ArialMT"/>
                <a:cs typeface="GQVTRM+ArialMT"/>
              </a:rPr>
              <a:t>30</a:t>
            </a:r>
            <a:r>
              <a:rPr sz="1000" spc="-162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76" dirty="0">
                <a:solidFill>
                  <a:srgbClr val="FFFFFF"/>
                </a:solidFill>
                <a:latin typeface="GQVTRM+ArialMT"/>
                <a:cs typeface="GQVTRM+ArialMT"/>
              </a:rPr>
              <a:t>JAN</a:t>
            </a:r>
            <a:r>
              <a:rPr sz="1000" spc="-208" dirty="0">
                <a:solidFill>
                  <a:srgbClr val="FFFFFF"/>
                </a:solidFill>
                <a:latin typeface="GQVTRM+ArialMT"/>
                <a:cs typeface="GQVTRM+ArialMT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GQVTRM+ArialMT"/>
                <a:cs typeface="GQVTRM+ArialMT"/>
              </a:rPr>
              <a:t>2023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3728464" y="6553309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8966707" y="6592324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4359" y="375835"/>
            <a:ext cx="2820887" cy="392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88"/>
              </a:lnSpc>
              <a:spcBef>
                <a:spcPts val="0"/>
              </a:spcBef>
              <a:spcAft>
                <a:spcPts val="0"/>
              </a:spcAft>
            </a:pPr>
            <a:r>
              <a:rPr sz="2500" dirty="0">
                <a:solidFill>
                  <a:srgbClr val="001F5F"/>
                </a:solidFill>
                <a:latin typeface="UWDTPU+Arial-BoldMT"/>
                <a:cs typeface="UWDTPU+Arial-BoldMT"/>
              </a:rPr>
              <a:t>Jump</a:t>
            </a:r>
            <a:r>
              <a:rPr sz="2500" spc="82" dirty="0">
                <a:solidFill>
                  <a:srgbClr val="001F5F"/>
                </a:solidFill>
                <a:latin typeface="UWDTPU+Arial-BoldMT"/>
                <a:cs typeface="UWDTPU+Arial-BoldMT"/>
              </a:rPr>
              <a:t> </a:t>
            </a:r>
            <a:r>
              <a:rPr sz="2500" dirty="0">
                <a:solidFill>
                  <a:srgbClr val="001F5F"/>
                </a:solidFill>
                <a:latin typeface="UWDTPU+Arial-BoldMT"/>
                <a:cs typeface="UWDTPU+Arial-BoldMT"/>
              </a:rPr>
              <a:t>Starting</a:t>
            </a:r>
            <a:r>
              <a:rPr sz="2500" spc="80" dirty="0">
                <a:solidFill>
                  <a:srgbClr val="001F5F"/>
                </a:solidFill>
                <a:latin typeface="UWDTPU+Arial-BoldMT"/>
                <a:cs typeface="UWDTPU+Arial-BoldMT"/>
              </a:rPr>
              <a:t> </a:t>
            </a:r>
            <a:r>
              <a:rPr sz="2500" dirty="0">
                <a:solidFill>
                  <a:srgbClr val="001F5F"/>
                </a:solidFill>
                <a:latin typeface="UWDTPU+Arial-BoldMT"/>
                <a:cs typeface="UWDTPU+Arial-BoldMT"/>
              </a:rPr>
              <a:t>‘24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294888" y="1240818"/>
            <a:ext cx="2877117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52" dirty="0">
                <a:solidFill>
                  <a:srgbClr val="000000"/>
                </a:solidFill>
                <a:latin typeface="UWDTPU+Arial-BoldMT"/>
                <a:cs typeface="UWDTPU+Arial-BoldMT"/>
              </a:rPr>
              <a:t>DOD</a:t>
            </a:r>
            <a:r>
              <a:rPr sz="1800" spc="1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Key</a:t>
            </a:r>
            <a:r>
              <a:rPr sz="1800" spc="-13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spc="-46" dirty="0">
                <a:solidFill>
                  <a:srgbClr val="000000"/>
                </a:solidFill>
                <a:latin typeface="UWDTPU+Arial-BoldMT"/>
                <a:cs typeface="UWDTPU+Arial-BoldMT"/>
              </a:rPr>
              <a:t>Announcements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191" y="1689613"/>
            <a:ext cx="8756391" cy="510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FY24</a:t>
            </a:r>
            <a:r>
              <a:rPr sz="1600" spc="-18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Appropriations</a:t>
            </a:r>
            <a:r>
              <a:rPr sz="1600" spc="-20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Bill:</a:t>
            </a:r>
            <a:r>
              <a:rPr sz="1600" spc="-55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$141M above</a:t>
            </a:r>
            <a:r>
              <a:rPr sz="1600" spc="12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the </a:t>
            </a:r>
            <a:r>
              <a:rPr sz="1600" spc="11" dirty="0">
                <a:solidFill>
                  <a:srgbClr val="474747"/>
                </a:solidFill>
                <a:latin typeface="GQVTRM+ArialMT"/>
                <a:cs typeface="GQVTRM+ArialMT"/>
              </a:rPr>
              <a:t>PB</a:t>
            </a:r>
            <a:r>
              <a:rPr sz="1600" spc="-36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spc="10" dirty="0">
                <a:solidFill>
                  <a:srgbClr val="474747"/>
                </a:solidFill>
                <a:latin typeface="GQVTRM+ArialMT"/>
                <a:cs typeface="GQVTRM+ArialMT"/>
              </a:rPr>
              <a:t>to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 continue</a:t>
            </a:r>
            <a:r>
              <a:rPr sz="1600" spc="-40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implementing</a:t>
            </a:r>
            <a:r>
              <a:rPr sz="1600" spc="-67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the</a:t>
            </a:r>
            <a:r>
              <a:rPr sz="1600" spc="-18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National Security</a:t>
            </a:r>
          </a:p>
          <a:p>
            <a:pPr marL="170687" marR="0">
              <a:lnSpc>
                <a:spcPts val="1796"/>
              </a:lnSpc>
              <a:spcBef>
                <a:spcPts val="123"/>
              </a:spcBef>
              <a:spcAft>
                <a:spcPts val="0"/>
              </a:spcAft>
            </a:pP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Commission</a:t>
            </a:r>
            <a:r>
              <a:rPr sz="1600" spc="-68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of </a:t>
            </a:r>
            <a:r>
              <a:rPr sz="1600" spc="11" dirty="0">
                <a:solidFill>
                  <a:srgbClr val="474747"/>
                </a:solidFill>
                <a:latin typeface="GQVTRM+ArialMT"/>
                <a:cs typeface="GQVTRM+ArialMT"/>
              </a:rPr>
              <a:t>AI</a:t>
            </a:r>
            <a:r>
              <a:rPr sz="1600" spc="-12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recommendations;</a:t>
            </a:r>
            <a:r>
              <a:rPr sz="1600" spc="-77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Accelerates</a:t>
            </a:r>
            <a:r>
              <a:rPr sz="1600" spc="-49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Chief Digital</a:t>
            </a:r>
            <a:r>
              <a:rPr sz="1600" spc="-34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Officer’s</a:t>
            </a:r>
            <a:r>
              <a:rPr sz="1600" spc="-25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priorities.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191" y="2271779"/>
            <a:ext cx="9189943" cy="1256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NDAA</a:t>
            </a:r>
            <a:r>
              <a:rPr sz="160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has increased</a:t>
            </a:r>
            <a:r>
              <a:rPr sz="1600" spc="-4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the SDVOSB</a:t>
            </a:r>
            <a:r>
              <a:rPr sz="1600" spc="-5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contracting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goal </a:t>
            </a:r>
            <a:r>
              <a:rPr sz="1600" spc="10" dirty="0">
                <a:solidFill>
                  <a:srgbClr val="000000"/>
                </a:solidFill>
                <a:latin typeface="GQVTRM+ArialMT"/>
                <a:cs typeface="GQVTRM+ArialMT"/>
              </a:rPr>
              <a:t>to</a:t>
            </a:r>
            <a:r>
              <a:rPr sz="160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5% (from</a:t>
            </a:r>
            <a:r>
              <a:rPr sz="1600" spc="1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3%).</a:t>
            </a:r>
          </a:p>
          <a:p>
            <a:pPr marL="0" marR="0">
              <a:lnSpc>
                <a:spcPts val="1796"/>
              </a:lnSpc>
              <a:spcBef>
                <a:spcPts val="8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SEC’s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new</a:t>
            </a:r>
            <a:r>
              <a:rPr sz="1600" spc="1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requirement</a:t>
            </a:r>
            <a:r>
              <a:rPr sz="1600" spc="-2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for public</a:t>
            </a:r>
            <a:r>
              <a:rPr sz="1600" spc="-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companies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GQVTRM+ArialMT"/>
                <a:cs typeface="GQVTRM+ArialMT"/>
              </a:rPr>
              <a:t>to</a:t>
            </a:r>
            <a:r>
              <a:rPr sz="1600" spc="-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disclose</a:t>
            </a:r>
            <a:r>
              <a:rPr sz="16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material</a:t>
            </a:r>
            <a:r>
              <a:rPr sz="1600" spc="-3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cyber security</a:t>
            </a:r>
            <a:r>
              <a:rPr sz="160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incidents</a:t>
            </a:r>
          </a:p>
          <a:p>
            <a:pPr marL="0" marR="0">
              <a:lnSpc>
                <a:spcPts val="1796"/>
              </a:lnSpc>
              <a:spcBef>
                <a:spcPts val="79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DOD’s </a:t>
            </a:r>
            <a:r>
              <a:rPr sz="1600" dirty="0">
                <a:solidFill>
                  <a:srgbClr val="040C28"/>
                </a:solidFill>
                <a:latin typeface="GQVTRM+ArialMT"/>
                <a:cs typeface="GQVTRM+ArialMT"/>
              </a:rPr>
              <a:t>Cybersecurity</a:t>
            </a:r>
            <a:r>
              <a:rPr sz="1600" spc="-20" dirty="0">
                <a:solidFill>
                  <a:srgbClr val="040C28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40C28"/>
                </a:solidFill>
                <a:latin typeface="GQVTRM+ArialMT"/>
                <a:cs typeface="GQVTRM+ArialMT"/>
              </a:rPr>
              <a:t>Maturity Model</a:t>
            </a:r>
            <a:r>
              <a:rPr sz="1600" spc="20" dirty="0">
                <a:solidFill>
                  <a:srgbClr val="040C28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40C28"/>
                </a:solidFill>
                <a:latin typeface="GQVTRM+ArialMT"/>
                <a:cs typeface="GQVTRM+ArialMT"/>
              </a:rPr>
              <a:t>Certification</a:t>
            </a:r>
            <a:r>
              <a:rPr sz="1600" spc="-55" dirty="0">
                <a:solidFill>
                  <a:srgbClr val="040C28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Four-Phase</a:t>
            </a:r>
            <a:r>
              <a:rPr sz="1600" spc="-14" dirty="0">
                <a:solidFill>
                  <a:srgbClr val="474747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74747"/>
                </a:solidFill>
                <a:latin typeface="GQVTRM+ArialMT"/>
                <a:cs typeface="GQVTRM+ArialMT"/>
              </a:rPr>
              <a:t>roll-out: </a:t>
            </a:r>
            <a:r>
              <a:rPr sz="1600" u="sng" dirty="0">
                <a:solidFill>
                  <a:srgbClr val="001F5F"/>
                </a:solidFill>
                <a:latin typeface="GQVTRM+ArialMT"/>
                <a:cs typeface="GQVTRM+ArialMT"/>
                <a:hlinkClick r:id="rId3"/>
              </a:rPr>
              <a:t>CMMC</a:t>
            </a:r>
            <a:r>
              <a:rPr sz="1600" u="sng" spc="85" dirty="0">
                <a:solidFill>
                  <a:srgbClr val="001F5F"/>
                </a:solidFill>
                <a:latin typeface="GQVTRM+ArialMT"/>
                <a:cs typeface="GQVTRM+ArialMT"/>
                <a:hlinkClick r:id="rId3"/>
              </a:rPr>
              <a:t> </a:t>
            </a:r>
            <a:r>
              <a:rPr sz="1600" u="sng" dirty="0">
                <a:solidFill>
                  <a:srgbClr val="001F5F"/>
                </a:solidFill>
                <a:latin typeface="GQVTRM+ArialMT"/>
                <a:cs typeface="GQVTRM+ArialMT"/>
                <a:hlinkClick r:id="rId3"/>
              </a:rPr>
              <a:t>Model</a:t>
            </a:r>
            <a:r>
              <a:rPr sz="1600" u="sng" spc="64" dirty="0">
                <a:solidFill>
                  <a:srgbClr val="001F5F"/>
                </a:solidFill>
                <a:latin typeface="GQVTRM+ArialMT"/>
                <a:cs typeface="GQVTRM+ArialMT"/>
                <a:hlinkClick r:id="rId3"/>
              </a:rPr>
              <a:t> </a:t>
            </a:r>
            <a:r>
              <a:rPr sz="1600" u="sng" dirty="0">
                <a:solidFill>
                  <a:srgbClr val="001F5F"/>
                </a:solidFill>
                <a:latin typeface="GQVTRM+ArialMT"/>
                <a:cs typeface="GQVTRM+ArialMT"/>
                <a:hlinkClick r:id="rId3"/>
              </a:rPr>
              <a:t>(defense.gov)</a:t>
            </a:r>
          </a:p>
          <a:p>
            <a:pPr marL="0" marR="0">
              <a:lnSpc>
                <a:spcPts val="1796"/>
              </a:lnSpc>
              <a:spcBef>
                <a:spcPts val="788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10" dirty="0">
                <a:solidFill>
                  <a:srgbClr val="000000"/>
                </a:solidFill>
                <a:latin typeface="GQVTRM+ArialMT"/>
                <a:cs typeface="GQVTRM+ArialMT"/>
              </a:rPr>
              <a:t>SBIR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Schedule: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74135" y="5056913"/>
            <a:ext cx="2710011" cy="293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474747"/>
                </a:solidFill>
                <a:latin typeface="UWDTPU+Arial-BoldMT"/>
                <a:cs typeface="UWDTPU+Arial-BoldMT"/>
              </a:rPr>
              <a:t>DOD</a:t>
            </a:r>
            <a:r>
              <a:rPr sz="1800" spc="81" dirty="0">
                <a:solidFill>
                  <a:srgbClr val="474747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474747"/>
                </a:solidFill>
                <a:latin typeface="UWDTPU+Arial-BoldMT"/>
                <a:cs typeface="UWDTPU+Arial-BoldMT"/>
              </a:rPr>
              <a:t>Innovation</a:t>
            </a:r>
            <a:r>
              <a:rPr sz="1800" spc="34" dirty="0">
                <a:solidFill>
                  <a:srgbClr val="474747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474747"/>
                </a:solidFill>
                <a:latin typeface="UWDTPU+Arial-BoldMT"/>
                <a:cs typeface="UWDTPU+Arial-BoldMT"/>
              </a:rPr>
              <a:t>Trends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191" y="5408173"/>
            <a:ext cx="8986748" cy="927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96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GQVTRM+ArialMT"/>
                <a:cs typeface="GQVTRM+ArialMT"/>
              </a:rPr>
              <a:t>Digital</a:t>
            </a:r>
            <a:r>
              <a:rPr sz="1600" spc="-10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Transformation:</a:t>
            </a:r>
            <a:r>
              <a:rPr sz="1600" spc="-12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Review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  <a:r>
              <a:rPr sz="16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7" dirty="0">
                <a:solidFill>
                  <a:srgbClr val="000000"/>
                </a:solidFill>
                <a:latin typeface="GQVTRM+ArialMT"/>
                <a:cs typeface="GQVTRM+ArialMT"/>
              </a:rPr>
              <a:t>NOV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 23,</a:t>
            </a:r>
            <a:r>
              <a:rPr sz="16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7" dirty="0">
                <a:solidFill>
                  <a:srgbClr val="000000"/>
                </a:solidFill>
                <a:latin typeface="ERCTMF+Arial-ItalicMT"/>
                <a:cs typeface="ERCTMF+Arial-ItalicMT"/>
              </a:rPr>
              <a:t>DOD</a:t>
            </a:r>
            <a:r>
              <a:rPr sz="1600" spc="-18" dirty="0">
                <a:solidFill>
                  <a:srgbClr val="000000"/>
                </a:solidFill>
                <a:latin typeface="ERCTMF+Arial-ItalicMT"/>
                <a:cs typeface="ERCTMF+Arial-ItalicMT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ERCTMF+Arial-ItalicMT"/>
                <a:cs typeface="ERCTMF+Arial-ItalicMT"/>
              </a:rPr>
              <a:t>Data,</a:t>
            </a:r>
            <a:r>
              <a:rPr sz="1600" dirty="0">
                <a:solidFill>
                  <a:srgbClr val="000000"/>
                </a:solidFill>
                <a:latin typeface="ERCTMF+Arial-ItalicMT"/>
                <a:cs typeface="ERCTMF+Arial-ItalicMT"/>
              </a:rPr>
              <a:t> </a:t>
            </a:r>
            <a:r>
              <a:rPr sz="1600" spc="-44" dirty="0">
                <a:solidFill>
                  <a:srgbClr val="000000"/>
                </a:solidFill>
                <a:latin typeface="ERCTMF+Arial-ItalicMT"/>
                <a:cs typeface="ERCTMF+Arial-ItalicMT"/>
              </a:rPr>
              <a:t>Analytics,</a:t>
            </a:r>
            <a:r>
              <a:rPr sz="1600" spc="-56" dirty="0">
                <a:solidFill>
                  <a:srgbClr val="000000"/>
                </a:solidFill>
                <a:latin typeface="ERCTMF+Arial-ItalicMT"/>
                <a:cs typeface="ERCTMF+Arial-ItalicMT"/>
              </a:rPr>
              <a:t> </a:t>
            </a:r>
            <a:r>
              <a:rPr sz="1600" spc="-50" dirty="0">
                <a:solidFill>
                  <a:srgbClr val="000000"/>
                </a:solidFill>
                <a:latin typeface="ERCTMF+Arial-ItalicMT"/>
                <a:cs typeface="ERCTMF+Arial-ItalicMT"/>
              </a:rPr>
              <a:t>and</a:t>
            </a:r>
            <a:r>
              <a:rPr sz="1600" spc="-15" dirty="0">
                <a:solidFill>
                  <a:srgbClr val="000000"/>
                </a:solidFill>
                <a:latin typeface="ERCTMF+Arial-ItalicMT"/>
                <a:cs typeface="ERCTMF+Arial-ItalicMT"/>
              </a:rPr>
              <a:t> </a:t>
            </a:r>
            <a:r>
              <a:rPr sz="1600" spc="-36" dirty="0">
                <a:solidFill>
                  <a:srgbClr val="000000"/>
                </a:solidFill>
                <a:latin typeface="ERCTMF+Arial-ItalicMT"/>
                <a:cs typeface="ERCTMF+Arial-ItalicMT"/>
              </a:rPr>
              <a:t>AI</a:t>
            </a:r>
            <a:r>
              <a:rPr sz="1600" spc="-41" dirty="0">
                <a:solidFill>
                  <a:srgbClr val="000000"/>
                </a:solidFill>
                <a:latin typeface="ERCTMF+Arial-ItalicMT"/>
                <a:cs typeface="ERCTMF+Arial-ItalicMT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ERCTMF+Arial-ItalicMT"/>
                <a:cs typeface="ERCTMF+Arial-ItalicMT"/>
              </a:rPr>
              <a:t>Adoption</a:t>
            </a:r>
            <a:r>
              <a:rPr sz="1600" spc="-44" dirty="0">
                <a:solidFill>
                  <a:srgbClr val="000000"/>
                </a:solidFill>
                <a:latin typeface="ERCTMF+Arial-ItalicMT"/>
                <a:cs typeface="ERCTMF+Arial-ItalicMT"/>
              </a:rPr>
              <a:t> Strategy</a:t>
            </a:r>
          </a:p>
          <a:p>
            <a:pPr marL="0" marR="0">
              <a:lnSpc>
                <a:spcPts val="1796"/>
              </a:lnSpc>
              <a:spcBef>
                <a:spcPts val="819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9" dirty="0">
                <a:solidFill>
                  <a:srgbClr val="000000"/>
                </a:solidFill>
                <a:latin typeface="GQVTRM+ArialMT"/>
                <a:cs typeface="GQVTRM+ArialMT"/>
              </a:rPr>
              <a:t>Rapid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GQVTRM+ArialMT"/>
                <a:cs typeface="GQVTRM+ArialMT"/>
              </a:rPr>
              <a:t>Prototyping:</a:t>
            </a:r>
            <a:r>
              <a:rPr sz="1600" spc="-9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Review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  <a:r>
              <a:rPr sz="1600" spc="-6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9" dirty="0">
                <a:solidFill>
                  <a:srgbClr val="000000"/>
                </a:solidFill>
                <a:latin typeface="GQVTRM+ArialMT"/>
                <a:cs typeface="GQVTRM+ArialMT"/>
              </a:rPr>
              <a:t>Rapid</a:t>
            </a:r>
            <a:r>
              <a:rPr sz="16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4" dirty="0">
                <a:solidFill>
                  <a:srgbClr val="000000"/>
                </a:solidFill>
                <a:latin typeface="GQVTRM+ArialMT"/>
                <a:cs typeface="GQVTRM+ArialMT"/>
              </a:rPr>
              <a:t>Defense</a:t>
            </a:r>
            <a:r>
              <a:rPr sz="1600" spc="-8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Experimentation</a:t>
            </a:r>
            <a:r>
              <a:rPr sz="1600" spc="-18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1" dirty="0">
                <a:solidFill>
                  <a:srgbClr val="000000"/>
                </a:solidFill>
                <a:latin typeface="GQVTRM+ArialMT"/>
                <a:cs typeface="GQVTRM+ArialMT"/>
              </a:rPr>
              <a:t>Reserve</a:t>
            </a:r>
            <a:r>
              <a:rPr sz="16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Initiative</a:t>
            </a:r>
            <a:r>
              <a:rPr sz="1600" spc="-8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7" dirty="0">
                <a:solidFill>
                  <a:srgbClr val="000000"/>
                </a:solidFill>
                <a:latin typeface="GQVTRM+ArialMT"/>
                <a:cs typeface="GQVTRM+ArialMT"/>
              </a:rPr>
              <a:t>(RDER)</a:t>
            </a:r>
          </a:p>
          <a:p>
            <a:pPr marL="0" marR="0">
              <a:lnSpc>
                <a:spcPts val="1796"/>
              </a:lnSpc>
              <a:spcBef>
                <a:spcPts val="795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•</a:t>
            </a:r>
            <a:r>
              <a:rPr sz="1600" spc="339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Quantum,</a:t>
            </a:r>
            <a:r>
              <a:rPr sz="1600" spc="-10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6" dirty="0">
                <a:solidFill>
                  <a:srgbClr val="000000"/>
                </a:solidFill>
                <a:latin typeface="GQVTRM+ArialMT"/>
                <a:cs typeface="GQVTRM+ArialMT"/>
              </a:rPr>
              <a:t>Hypersonic,</a:t>
            </a:r>
            <a:r>
              <a:rPr sz="1600" spc="-7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5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600" spc="34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3" dirty="0">
                <a:solidFill>
                  <a:srgbClr val="000000"/>
                </a:solidFill>
                <a:latin typeface="GQVTRM+ArialMT"/>
                <a:cs typeface="GQVTRM+ArialMT"/>
              </a:rPr>
              <a:t>Space</a:t>
            </a:r>
            <a:r>
              <a:rPr sz="1600" spc="-1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58" dirty="0">
                <a:solidFill>
                  <a:srgbClr val="000000"/>
                </a:solidFill>
                <a:latin typeface="GQVTRM+ArialMT"/>
                <a:cs typeface="GQVTRM+ArialMT"/>
              </a:rPr>
              <a:t>were</a:t>
            </a:r>
            <a:r>
              <a:rPr sz="160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spc="-44" dirty="0">
                <a:solidFill>
                  <a:srgbClr val="000000"/>
                </a:solidFill>
                <a:latin typeface="GQVTRM+ArialMT"/>
                <a:cs typeface="GQVTRM+ArialMT"/>
              </a:rPr>
              <a:t>allocated</a:t>
            </a:r>
            <a:r>
              <a:rPr sz="1600" spc="-11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04040"/>
                </a:solidFill>
                <a:latin typeface="GQVTRM+ArialMT"/>
                <a:cs typeface="GQVTRM+ArialMT"/>
              </a:rPr>
              <a:t>$33</a:t>
            </a:r>
            <a:r>
              <a:rPr sz="1600" spc="10" dirty="0">
                <a:solidFill>
                  <a:srgbClr val="40404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04040"/>
                </a:solidFill>
                <a:latin typeface="GQVTRM+ArialMT"/>
                <a:cs typeface="GQVTRM+ArialMT"/>
              </a:rPr>
              <a:t>billion</a:t>
            </a:r>
            <a:r>
              <a:rPr sz="1600" spc="-40" dirty="0">
                <a:solidFill>
                  <a:srgbClr val="40404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04040"/>
                </a:solidFill>
                <a:latin typeface="GQVTRM+ArialMT"/>
                <a:cs typeface="GQVTRM+ArialMT"/>
              </a:rPr>
              <a:t>budget for space</a:t>
            </a:r>
            <a:r>
              <a:rPr sz="1600" spc="-44" dirty="0">
                <a:solidFill>
                  <a:srgbClr val="404040"/>
                </a:solidFill>
                <a:latin typeface="GQVTRM+ArialMT"/>
                <a:cs typeface="GQVTRM+ArialMT"/>
              </a:rPr>
              <a:t> </a:t>
            </a:r>
            <a:r>
              <a:rPr sz="1600" spc="12" dirty="0">
                <a:solidFill>
                  <a:srgbClr val="404040"/>
                </a:solidFill>
                <a:latin typeface="GQVTRM+ArialMT"/>
                <a:cs typeface="GQVTRM+ArialMT"/>
              </a:rPr>
              <a:t>command</a:t>
            </a:r>
            <a:r>
              <a:rPr sz="1600" spc="-75" dirty="0">
                <a:solidFill>
                  <a:srgbClr val="404040"/>
                </a:solidFill>
                <a:latin typeface="GQVTRM+ArialMT"/>
                <a:cs typeface="GQVTRM+ArialMT"/>
              </a:rPr>
              <a:t> </a:t>
            </a:r>
            <a:r>
              <a:rPr sz="1600" dirty="0">
                <a:solidFill>
                  <a:srgbClr val="404040"/>
                </a:solidFill>
                <a:latin typeface="GQVTRM+ArialMT"/>
                <a:cs typeface="GQVTRM+ArialMT"/>
              </a:rPr>
              <a:t>operations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28083" y="6553613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966707" y="6591713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319395" y="423841"/>
            <a:ext cx="3831996" cy="378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1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Doing</a:t>
            </a:r>
            <a:r>
              <a:rPr sz="2400" spc="22" dirty="0">
                <a:solidFill>
                  <a:srgbClr val="1F3863"/>
                </a:solidFill>
                <a:latin typeface="UWDTPU+Arial-BoldMT"/>
                <a:cs typeface="UWDTPU+Arial-BoldMT"/>
              </a:rPr>
              <a:t> </a:t>
            </a:r>
            <a:r>
              <a:rPr sz="2400" dirty="0">
                <a:solidFill>
                  <a:srgbClr val="1F3863"/>
                </a:solidFill>
                <a:latin typeface="UWDTPU+Arial-BoldMT"/>
                <a:cs typeface="UWDTPU+Arial-BoldMT"/>
              </a:rPr>
              <a:t>Business </a:t>
            </a:r>
            <a:r>
              <a:rPr sz="2400" spc="17" dirty="0">
                <a:solidFill>
                  <a:srgbClr val="1F3863"/>
                </a:solidFill>
                <a:latin typeface="UWDTPU+Arial-BoldMT"/>
                <a:cs typeface="UWDTPU+Arial-BoldMT"/>
              </a:rPr>
              <a:t>with</a:t>
            </a:r>
            <a:r>
              <a:rPr sz="2400" spc="-91" dirty="0">
                <a:solidFill>
                  <a:srgbClr val="1F3863"/>
                </a:solidFill>
                <a:latin typeface="UWDTPU+Arial-BoldMT"/>
                <a:cs typeface="UWDTPU+Arial-BoldMT"/>
              </a:rPr>
              <a:t> </a:t>
            </a:r>
            <a:r>
              <a:rPr sz="2400" spc="-28" dirty="0">
                <a:solidFill>
                  <a:srgbClr val="1F3863"/>
                </a:solidFill>
                <a:latin typeface="UWDTPU+Arial-BoldMT"/>
                <a:cs typeface="UWDTPU+Arial-BoldMT"/>
              </a:rPr>
              <a:t>DLA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6302" y="1310653"/>
            <a:ext cx="8530625" cy="1665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81" marR="0">
              <a:lnSpc>
                <a:spcPts val="201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The</a:t>
            </a:r>
            <a:r>
              <a:rPr sz="1800" spc="-3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1800" spc="-14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Office</a:t>
            </a:r>
            <a:r>
              <a:rPr sz="18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of</a:t>
            </a:r>
            <a:r>
              <a:rPr sz="180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Small</a:t>
            </a:r>
            <a:r>
              <a:rPr sz="1800" spc="-6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Business</a:t>
            </a:r>
            <a:r>
              <a:rPr sz="1800" spc="-8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Programs</a:t>
            </a:r>
            <a:r>
              <a:rPr sz="1800" spc="-6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(OSBP)</a:t>
            </a:r>
            <a:r>
              <a:rPr sz="1800" spc="-4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provides</a:t>
            </a:r>
            <a:r>
              <a:rPr sz="1800" spc="-6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training,</a:t>
            </a:r>
            <a:r>
              <a:rPr sz="18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guidance,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800" spc="-4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strategies</a:t>
            </a:r>
            <a:r>
              <a:rPr sz="1800" spc="-10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that</a:t>
            </a:r>
            <a:r>
              <a:rPr sz="180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maximize</a:t>
            </a:r>
            <a:r>
              <a:rPr sz="1800" spc="-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opportunities</a:t>
            </a:r>
            <a:r>
              <a:rPr sz="1800" spc="-8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for</a:t>
            </a:r>
            <a:r>
              <a:rPr sz="180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GQVTRM+ArialMT"/>
                <a:cs typeface="GQVTRM+ArialMT"/>
              </a:rPr>
              <a:t>small</a:t>
            </a:r>
            <a:r>
              <a:rPr sz="1800" spc="-9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businesses</a:t>
            </a:r>
            <a:r>
              <a:rPr sz="1800" spc="-8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GQVTRM+ArialMT"/>
                <a:cs typeface="GQVTRM+ArialMT"/>
              </a:rPr>
              <a:t>so</a:t>
            </a:r>
            <a:r>
              <a:rPr sz="1800" spc="-7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they</a:t>
            </a:r>
            <a:r>
              <a:rPr sz="1800" spc="-6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-15" dirty="0">
                <a:solidFill>
                  <a:srgbClr val="000000"/>
                </a:solidFill>
                <a:latin typeface="GQVTRM+ArialMT"/>
                <a:cs typeface="GQVTRM+ArialMT"/>
              </a:rPr>
              <a:t>can</a:t>
            </a:r>
          </a:p>
          <a:p>
            <a:pPr marL="229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participate</a:t>
            </a:r>
            <a:r>
              <a:rPr sz="1800" spc="-8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in</a:t>
            </a:r>
            <a:r>
              <a:rPr sz="1800" spc="-4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DLA's</a:t>
            </a:r>
            <a:r>
              <a:rPr sz="1800" spc="-3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acquisition</a:t>
            </a:r>
            <a:r>
              <a:rPr sz="1800" spc="-6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program.</a:t>
            </a:r>
            <a:r>
              <a:rPr sz="1800" spc="-7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OSBPs</a:t>
            </a:r>
            <a:r>
              <a:rPr sz="1800" spc="-3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are</a:t>
            </a:r>
            <a:r>
              <a:rPr sz="1800" spc="-6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located</a:t>
            </a:r>
            <a:r>
              <a:rPr sz="1800" spc="-66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at</a:t>
            </a:r>
            <a:r>
              <a:rPr sz="1800" spc="-4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each</a:t>
            </a:r>
            <a:r>
              <a:rPr sz="18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DLA</a:t>
            </a:r>
            <a:r>
              <a:rPr sz="1800" spc="-11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procuring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activity.</a:t>
            </a:r>
            <a:r>
              <a:rPr sz="1800" spc="-13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They</a:t>
            </a:r>
            <a:r>
              <a:rPr sz="1800" spc="-3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advise</a:t>
            </a:r>
            <a:r>
              <a:rPr sz="1800" spc="-63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8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GQVTRM+ArialMT"/>
                <a:cs typeface="GQVTRM+ArialMT"/>
              </a:rPr>
              <a:t>assist</a:t>
            </a:r>
            <a:r>
              <a:rPr sz="1800" spc="-10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contracting,</a:t>
            </a:r>
            <a:r>
              <a:rPr sz="1800" spc="-115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program</a:t>
            </a:r>
            <a:r>
              <a:rPr sz="18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managers,</a:t>
            </a:r>
            <a:r>
              <a:rPr sz="1800" spc="-120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and</a:t>
            </a:r>
            <a:r>
              <a:rPr sz="1800" spc="-4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requirements</a:t>
            </a:r>
          </a:p>
          <a:p>
            <a:pPr marL="0" marR="0">
              <a:lnSpc>
                <a:spcPts val="2010"/>
              </a:lnSpc>
              <a:spcBef>
                <a:spcPts val="19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personnel</a:t>
            </a:r>
            <a:r>
              <a:rPr sz="1800" spc="-91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on</a:t>
            </a:r>
            <a:r>
              <a:rPr sz="1800" spc="-6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matters</a:t>
            </a:r>
            <a:r>
              <a:rPr sz="1800" spc="-62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affecting</a:t>
            </a:r>
            <a:r>
              <a:rPr sz="1800" spc="-88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spc="10" dirty="0">
                <a:solidFill>
                  <a:srgbClr val="000000"/>
                </a:solidFill>
                <a:latin typeface="GQVTRM+ArialMT"/>
                <a:cs typeface="GQVTRM+ArialMT"/>
              </a:rPr>
              <a:t>small</a:t>
            </a:r>
            <a:r>
              <a:rPr sz="1800" spc="-97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GQVTRM+ArialMT"/>
                <a:cs typeface="GQVTRM+ArialMT"/>
              </a:rPr>
              <a:t>firms.</a:t>
            </a:r>
            <a:r>
              <a:rPr sz="1800" spc="-74" dirty="0">
                <a:solidFill>
                  <a:srgbClr val="000000"/>
                </a:solidFill>
                <a:latin typeface="GQVTRM+ArialMT"/>
                <a:cs typeface="GQVTRM+ArialMT"/>
              </a:rPr>
              <a:t> </a:t>
            </a: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Companies</a:t>
            </a:r>
            <a:r>
              <a:rPr sz="1800" spc="-42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interested</a:t>
            </a:r>
            <a:r>
              <a:rPr sz="18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in doing</a:t>
            </a:r>
          </a:p>
          <a:p>
            <a:pPr marL="228" marR="0">
              <a:lnSpc>
                <a:spcPts val="2010"/>
              </a:lnSpc>
              <a:spcBef>
                <a:spcPts val="149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business</a:t>
            </a:r>
            <a:r>
              <a:rPr sz="1800" spc="-20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UWDTPU+Arial-BoldMT"/>
                <a:cs typeface="UWDTPU+Arial-BoldMT"/>
              </a:rPr>
              <a:t>with</a:t>
            </a:r>
            <a:r>
              <a:rPr sz="1800" spc="-5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DLA</a:t>
            </a:r>
            <a:r>
              <a:rPr sz="1800" spc="-21" dirty="0">
                <a:solidFill>
                  <a:srgbClr val="000000"/>
                </a:solidFill>
                <a:latin typeface="UWDTPU+Arial-BoldMT"/>
                <a:cs typeface="UWDTPU+Arial-BoldMT"/>
              </a:rPr>
              <a:t> </a:t>
            </a:r>
            <a:r>
              <a:rPr sz="1800" dirty="0">
                <a:solidFill>
                  <a:srgbClr val="000000"/>
                </a:solidFill>
                <a:latin typeface="UWDTPU+Arial-BoldMT"/>
                <a:cs typeface="UWDTPU+Arial-BoldMT"/>
              </a:rPr>
              <a:t>should: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28464" y="6542641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47539" y="344071"/>
            <a:ext cx="4948432" cy="436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28"/>
              </a:lnSpc>
              <a:spcBef>
                <a:spcPts val="0"/>
              </a:spcBef>
              <a:spcAft>
                <a:spcPts val="0"/>
              </a:spcAft>
            </a:pPr>
            <a:r>
              <a:rPr sz="2800" u="sng" dirty="0">
                <a:solidFill>
                  <a:srgbClr val="001F5F"/>
                </a:solidFill>
                <a:latin typeface="UWDTPU+Arial-BoldMT"/>
                <a:cs typeface="UWDTPU+Arial-BoldMT"/>
                <a:hlinkClick r:id="rId3"/>
              </a:rPr>
              <a:t>www.dla.mil/SmallBusiness/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7527" y="2585588"/>
            <a:ext cx="7820704" cy="490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566"/>
              </a:lnSpc>
              <a:spcBef>
                <a:spcPts val="0"/>
              </a:spcBef>
              <a:spcAft>
                <a:spcPts val="0"/>
              </a:spcAft>
            </a:pPr>
            <a:r>
              <a:rPr sz="3200" spc="-10" dirty="0">
                <a:solidFill>
                  <a:srgbClr val="444444"/>
                </a:solidFill>
                <a:latin typeface="UWDTPU+Arial-BoldMT"/>
                <a:cs typeface="UWDTPU+Arial-BoldMT"/>
              </a:rPr>
              <a:t>DLA</a:t>
            </a:r>
            <a:r>
              <a:rPr sz="3200" spc="-48" dirty="0">
                <a:solidFill>
                  <a:srgbClr val="444444"/>
                </a:solidFill>
                <a:latin typeface="UWDTPU+Arial-BoldMT"/>
                <a:cs typeface="UWDTPU+Arial-BoldMT"/>
              </a:rPr>
              <a:t> </a:t>
            </a:r>
            <a:r>
              <a:rPr sz="3200" dirty="0">
                <a:solidFill>
                  <a:srgbClr val="444444"/>
                </a:solidFill>
                <a:latin typeface="UWDTPU+Arial-BoldMT"/>
                <a:cs typeface="UWDTPU+Arial-BoldMT"/>
              </a:rPr>
              <a:t>Office</a:t>
            </a:r>
            <a:r>
              <a:rPr sz="3200" spc="68" dirty="0">
                <a:solidFill>
                  <a:srgbClr val="444444"/>
                </a:solidFill>
                <a:latin typeface="UWDTPU+Arial-BoldMT"/>
                <a:cs typeface="UWDTPU+Arial-BoldMT"/>
              </a:rPr>
              <a:t> </a:t>
            </a:r>
            <a:r>
              <a:rPr sz="3200" spc="-10" dirty="0">
                <a:solidFill>
                  <a:srgbClr val="444444"/>
                </a:solidFill>
                <a:latin typeface="UWDTPU+Arial-BoldMT"/>
                <a:cs typeface="UWDTPU+Arial-BoldMT"/>
              </a:rPr>
              <a:t>of</a:t>
            </a:r>
            <a:r>
              <a:rPr sz="3200" spc="67" dirty="0">
                <a:solidFill>
                  <a:srgbClr val="444444"/>
                </a:solidFill>
                <a:latin typeface="UWDTPU+Arial-BoldMT"/>
                <a:cs typeface="UWDTPU+Arial-BoldMT"/>
              </a:rPr>
              <a:t> </a:t>
            </a:r>
            <a:r>
              <a:rPr sz="3200" dirty="0">
                <a:solidFill>
                  <a:srgbClr val="444444"/>
                </a:solidFill>
                <a:latin typeface="UWDTPU+Arial-BoldMT"/>
                <a:cs typeface="UWDTPU+Arial-BoldMT"/>
              </a:rPr>
              <a:t>Small</a:t>
            </a:r>
            <a:r>
              <a:rPr sz="3200" spc="90" dirty="0">
                <a:solidFill>
                  <a:srgbClr val="444444"/>
                </a:solidFill>
                <a:latin typeface="UWDTPU+Arial-BoldMT"/>
                <a:cs typeface="UWDTPU+Arial-BoldMT"/>
              </a:rPr>
              <a:t> </a:t>
            </a:r>
            <a:r>
              <a:rPr sz="3200" dirty="0">
                <a:solidFill>
                  <a:srgbClr val="444444"/>
                </a:solidFill>
                <a:latin typeface="UWDTPU+Arial-BoldMT"/>
                <a:cs typeface="UWDTPU+Arial-BoldMT"/>
              </a:rPr>
              <a:t>Business</a:t>
            </a:r>
            <a:r>
              <a:rPr sz="3200" spc="47" dirty="0">
                <a:solidFill>
                  <a:srgbClr val="444444"/>
                </a:solidFill>
                <a:latin typeface="UWDTPU+Arial-BoldMT"/>
                <a:cs typeface="UWDTPU+Arial-BoldMT"/>
              </a:rPr>
              <a:t> </a:t>
            </a:r>
            <a:r>
              <a:rPr sz="3200" dirty="0">
                <a:solidFill>
                  <a:srgbClr val="444444"/>
                </a:solidFill>
                <a:latin typeface="UWDTPU+Arial-BoldMT"/>
                <a:cs typeface="UWDTPU+Arial-BoldMT"/>
              </a:rPr>
              <a:t>Programs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28083" y="6553613"/>
            <a:ext cx="1845543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spc="-25" dirty="0">
                <a:solidFill>
                  <a:srgbClr val="FFFFFF"/>
                </a:solidFill>
                <a:latin typeface="UWDTPU+Arial-BoldMT"/>
                <a:cs typeface="UWDTPU+Arial-BoldMT"/>
              </a:rPr>
              <a:t>WARFIGHTER</a:t>
            </a:r>
            <a:r>
              <a:rPr sz="1200" spc="131" dirty="0">
                <a:solidFill>
                  <a:srgbClr val="FFFFFF"/>
                </a:solidFill>
                <a:latin typeface="UWDTPU+Arial-BoldMT"/>
                <a:cs typeface="UWDTPU+Arial-BoldMT"/>
              </a:rPr>
              <a:t> </a:t>
            </a:r>
            <a:r>
              <a:rPr sz="1200" spc="-34" dirty="0">
                <a:solidFill>
                  <a:srgbClr val="FFFFFF"/>
                </a:solidFill>
                <a:latin typeface="UWDTPU+Arial-BoldMT"/>
                <a:cs typeface="UWDTPU+Arial-BoldMT"/>
              </a:rPr>
              <a:t>ALWAYS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57818" y="6596286"/>
            <a:ext cx="237157" cy="208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FFFF"/>
                </a:solidFill>
                <a:latin typeface="GQVTRM+ArialMT"/>
                <a:cs typeface="GQVTRM+ArialMT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1912</Words>
  <Application>Microsoft Office PowerPoint</Application>
  <PresentationFormat>On-screen Show (4:3)</PresentationFormat>
  <Paragraphs>517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Cambria</vt:lpstr>
      <vt:lpstr>ERCTMF+Arial-ItalicMT</vt:lpstr>
      <vt:lpstr>MLOTGV+Wingdings-Regular</vt:lpstr>
      <vt:lpstr>THPFVC+Arial-BoldItalicMT</vt:lpstr>
      <vt:lpstr>UWDTPU+Arial-BoldMT</vt:lpstr>
      <vt:lpstr>Calibri</vt:lpstr>
      <vt:lpstr>GQVTRM+ArialMT</vt:lpstr>
      <vt:lpstr>Times New Roman</vt:lpstr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Michele Evanson</dc:creator>
  <cp:lastModifiedBy>Michele Evanson</cp:lastModifiedBy>
  <cp:revision>1</cp:revision>
  <dcterms:modified xsi:type="dcterms:W3CDTF">2024-01-11T19:54:50Z</dcterms:modified>
</cp:coreProperties>
</file>