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2560" y="0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2"/>
            <a:ext cx="464819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34720" y="4415789"/>
            <a:ext cx="514095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Char char="●"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-3048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Char char="○"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-3048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Char char="■"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Char char="●"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Char char="○"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31578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2560" y="8831578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b" bIns="46500" lIns="93000" spcFirstLastPara="1" rIns="93000" wrap="square" tIns="465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/>
          <p:nvPr>
            <p:ph idx="12" type="sldNum"/>
          </p:nvPr>
        </p:nvSpPr>
        <p:spPr>
          <a:xfrm>
            <a:off x="3972560" y="8831578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b" bIns="46500" lIns="93000" spcFirstLastPara="1" rIns="93000" wrap="square" tIns="465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76" name="Google Shape;76;p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" name="Google Shape;77;p1:notes"/>
          <p:cNvSpPr txBox="1"/>
          <p:nvPr>
            <p:ph idx="1" type="body"/>
          </p:nvPr>
        </p:nvSpPr>
        <p:spPr>
          <a:xfrm>
            <a:off x="934720" y="4415789"/>
            <a:ext cx="514095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00" spcFirstLastPara="1" rIns="93000" wrap="square" tIns="465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3" name="Google Shape;193;p7:notes"/>
          <p:cNvSpPr txBox="1"/>
          <p:nvPr>
            <p:ph idx="1" type="body"/>
          </p:nvPr>
        </p:nvSpPr>
        <p:spPr>
          <a:xfrm>
            <a:off x="934720" y="4415789"/>
            <a:ext cx="514095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00" spcFirstLastPara="1" rIns="93000" wrap="square" tIns="465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94" name="Google Shape;194;p7:notes"/>
          <p:cNvSpPr txBox="1"/>
          <p:nvPr>
            <p:ph idx="12" type="sldNum"/>
          </p:nvPr>
        </p:nvSpPr>
        <p:spPr>
          <a:xfrm>
            <a:off x="3972560" y="8831578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b" bIns="46500" lIns="93000" spcFirstLastPara="1" rIns="93000" wrap="square" tIns="465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6" name="Google Shape;206;p8:notes"/>
          <p:cNvSpPr txBox="1"/>
          <p:nvPr>
            <p:ph idx="1" type="body"/>
          </p:nvPr>
        </p:nvSpPr>
        <p:spPr>
          <a:xfrm>
            <a:off x="934720" y="4415789"/>
            <a:ext cx="514095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00" spcFirstLastPara="1" rIns="93000" wrap="square" tIns="465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207" name="Google Shape;207;p8:notes"/>
          <p:cNvSpPr txBox="1"/>
          <p:nvPr>
            <p:ph idx="12" type="sldNum"/>
          </p:nvPr>
        </p:nvSpPr>
        <p:spPr>
          <a:xfrm>
            <a:off x="3972560" y="8831578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b" bIns="46500" lIns="93000" spcFirstLastPara="1" rIns="93000" wrap="square" tIns="465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:notes"/>
          <p:cNvSpPr/>
          <p:nvPr>
            <p:ph idx="2" type="sldImg"/>
          </p:nvPr>
        </p:nvSpPr>
        <p:spPr>
          <a:xfrm>
            <a:off x="1198562" y="693737"/>
            <a:ext cx="4618036" cy="346392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3" name="Google Shape;213;p16:notes"/>
          <p:cNvSpPr txBox="1"/>
          <p:nvPr>
            <p:ph idx="1" type="body"/>
          </p:nvPr>
        </p:nvSpPr>
        <p:spPr>
          <a:xfrm>
            <a:off x="935683" y="4388900"/>
            <a:ext cx="5139034" cy="4235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4" name="Google Shape;84;p2:notes"/>
          <p:cNvSpPr txBox="1"/>
          <p:nvPr>
            <p:ph idx="1" type="body"/>
          </p:nvPr>
        </p:nvSpPr>
        <p:spPr>
          <a:xfrm>
            <a:off x="934720" y="4415789"/>
            <a:ext cx="514095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00" spcFirstLastPara="1" rIns="93000" wrap="square" tIns="465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/>
          </a:p>
        </p:txBody>
      </p:sp>
      <p:sp>
        <p:nvSpPr>
          <p:cNvPr id="85" name="Google Shape;85;p2:notes"/>
          <p:cNvSpPr txBox="1"/>
          <p:nvPr>
            <p:ph idx="12" type="sldNum"/>
          </p:nvPr>
        </p:nvSpPr>
        <p:spPr>
          <a:xfrm>
            <a:off x="3972560" y="8831578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b" bIns="46500" lIns="93000" spcFirstLastPara="1" rIns="93000" wrap="square" tIns="465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934720" y="4415789"/>
            <a:ext cx="514095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00" spcFirstLastPara="1" rIns="93000" wrap="square" tIns="465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2" name="Google Shape;92;p3:notes"/>
          <p:cNvSpPr txBox="1"/>
          <p:nvPr>
            <p:ph idx="12" type="sldNum"/>
          </p:nvPr>
        </p:nvSpPr>
        <p:spPr>
          <a:xfrm>
            <a:off x="3972560" y="8831578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b" bIns="46500" lIns="93000" spcFirstLastPara="1" rIns="93000" wrap="square" tIns="465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934720" y="4415789"/>
            <a:ext cx="514095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/>
          <p:nvPr/>
        </p:nvSpPr>
        <p:spPr>
          <a:xfrm>
            <a:off x="3972239" y="0"/>
            <a:ext cx="3038158" cy="464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125" lIns="92275" spcFirstLastPara="1" rIns="92275" wrap="square" tIns="46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5:notes"/>
          <p:cNvSpPr/>
          <p:nvPr/>
        </p:nvSpPr>
        <p:spPr>
          <a:xfrm>
            <a:off x="3972239" y="8830620"/>
            <a:ext cx="3038158" cy="46577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7675" spcFirstLastPara="1" rIns="17675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</a:pPr>
            <a:r>
              <a:rPr b="0" i="1" lang="en-US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5:notes"/>
          <p:cNvSpPr/>
          <p:nvPr/>
        </p:nvSpPr>
        <p:spPr>
          <a:xfrm>
            <a:off x="0" y="8830620"/>
            <a:ext cx="3036556" cy="4657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6125" lIns="92275" spcFirstLastPara="1" rIns="92275" wrap="square" tIns="46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5:notes"/>
          <p:cNvSpPr/>
          <p:nvPr/>
        </p:nvSpPr>
        <p:spPr>
          <a:xfrm>
            <a:off x="0" y="0"/>
            <a:ext cx="3036556" cy="464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125" lIns="92275" spcFirstLastPara="1" rIns="92275" wrap="square" tIns="46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5:notes"/>
          <p:cNvSpPr/>
          <p:nvPr>
            <p:ph idx="2" type="sldImg"/>
          </p:nvPr>
        </p:nvSpPr>
        <p:spPr>
          <a:xfrm>
            <a:off x="1192212" y="703262"/>
            <a:ext cx="4630735" cy="347344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934078" y="4416112"/>
            <a:ext cx="5142243" cy="4182417"/>
          </a:xfrm>
          <a:prstGeom prst="rect">
            <a:avLst/>
          </a:prstGeom>
          <a:noFill/>
          <a:ln>
            <a:noFill/>
          </a:ln>
        </p:spPr>
        <p:txBody>
          <a:bodyPr anchorCtr="0" anchor="t" bIns="43400" lIns="88425" spcFirstLastPara="1" rIns="88425" wrap="square" tIns="43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/>
          <p:nvPr>
            <p:ph idx="2" type="sldImg"/>
          </p:nvPr>
        </p:nvSpPr>
        <p:spPr>
          <a:xfrm>
            <a:off x="1198562" y="693737"/>
            <a:ext cx="4618036" cy="346392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5" name="Google Shape;165;p10:notes"/>
          <p:cNvSpPr txBox="1"/>
          <p:nvPr>
            <p:ph idx="1" type="body"/>
          </p:nvPr>
        </p:nvSpPr>
        <p:spPr>
          <a:xfrm>
            <a:off x="935683" y="4388900"/>
            <a:ext cx="5139034" cy="4235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1:notes"/>
          <p:cNvSpPr/>
          <p:nvPr>
            <p:ph idx="2" type="sldImg"/>
          </p:nvPr>
        </p:nvSpPr>
        <p:spPr>
          <a:xfrm>
            <a:off x="1198563" y="693738"/>
            <a:ext cx="4618037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Google Shape;172;p11:notes"/>
          <p:cNvSpPr txBox="1"/>
          <p:nvPr>
            <p:ph idx="1" type="body"/>
          </p:nvPr>
        </p:nvSpPr>
        <p:spPr>
          <a:xfrm>
            <a:off x="935683" y="4388900"/>
            <a:ext cx="5139034" cy="4235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/>
          <p:nvPr>
            <p:ph idx="2" type="sldImg"/>
          </p:nvPr>
        </p:nvSpPr>
        <p:spPr>
          <a:xfrm>
            <a:off x="1198563" y="693738"/>
            <a:ext cx="4618037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Google Shape;179;p13:notes"/>
          <p:cNvSpPr txBox="1"/>
          <p:nvPr>
            <p:ph idx="1" type="body"/>
          </p:nvPr>
        </p:nvSpPr>
        <p:spPr>
          <a:xfrm>
            <a:off x="935683" y="4388900"/>
            <a:ext cx="5139034" cy="4235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6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6" name="Google Shape;186;p6:notes"/>
          <p:cNvSpPr txBox="1"/>
          <p:nvPr>
            <p:ph idx="1" type="body"/>
          </p:nvPr>
        </p:nvSpPr>
        <p:spPr>
          <a:xfrm>
            <a:off x="934720" y="4415789"/>
            <a:ext cx="514095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00" spcFirstLastPara="1" rIns="93000" wrap="square" tIns="465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87" name="Google Shape;187;p6:notes"/>
          <p:cNvSpPr txBox="1"/>
          <p:nvPr>
            <p:ph idx="12" type="sldNum"/>
          </p:nvPr>
        </p:nvSpPr>
        <p:spPr>
          <a:xfrm>
            <a:off x="3972560" y="8831578"/>
            <a:ext cx="3037839" cy="464818"/>
          </a:xfrm>
          <a:prstGeom prst="rect">
            <a:avLst/>
          </a:prstGeom>
          <a:noFill/>
          <a:ln>
            <a:noFill/>
          </a:ln>
        </p:spPr>
        <p:txBody>
          <a:bodyPr anchorCtr="0" anchor="b" bIns="46500" lIns="93000" spcFirstLastPara="1" rIns="93000" wrap="square" tIns="465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_more_blue"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15492" t="0"/>
          <a:stretch/>
        </p:blipFill>
        <p:spPr>
          <a:xfrm>
            <a:off x="0" y="2722563"/>
            <a:ext cx="9144000" cy="4118206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>
            <a:off x="0" y="2514600"/>
            <a:ext cx="9144000" cy="420687"/>
          </a:xfrm>
          <a:prstGeom prst="rect">
            <a:avLst/>
          </a:prstGeom>
          <a:solidFill>
            <a:srgbClr val="013C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0" y="1708150"/>
            <a:ext cx="9144000" cy="8508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113" lvl="0" marL="4048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Federal Acquisition Service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612" y="455612"/>
            <a:ext cx="850366" cy="85354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4114800" y="1066800"/>
            <a:ext cx="4445000" cy="304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4C4C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4C4C4C"/>
                </a:solidFill>
                <a:latin typeface="Arial"/>
                <a:ea typeface="Arial"/>
                <a:cs typeface="Arial"/>
                <a:sym typeface="Arial"/>
              </a:rPr>
              <a:t>U.S. General Services Administration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 rot="5400000">
            <a:off x="2816224" y="33336"/>
            <a:ext cx="3048000" cy="77692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81000" lvl="5" marL="2743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81000" lvl="6" marL="3200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81000" lvl="7" marL="3657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81000" lvl="8" marL="4114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type="title"/>
          </p:nvPr>
        </p:nvSpPr>
        <p:spPr>
          <a:xfrm rot="5400000">
            <a:off x="5274469" y="2489993"/>
            <a:ext cx="3962399" cy="19415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2"/>
          <p:cNvSpPr txBox="1"/>
          <p:nvPr>
            <p:ph idx="1" type="body"/>
          </p:nvPr>
        </p:nvSpPr>
        <p:spPr>
          <a:xfrm rot="5400000">
            <a:off x="1312861" y="622299"/>
            <a:ext cx="3962399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81000" lvl="5" marL="2743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81000" lvl="6" marL="3200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81000" lvl="7" marL="3657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81000" lvl="8" marL="4114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455612" y="2393950"/>
            <a:ext cx="380841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81000" lvl="5" marL="2743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81000" lvl="6" marL="3200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81000" lvl="7" marL="3657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81000" lvl="8" marL="4114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3"/>
          <p:cNvSpPr txBox="1"/>
          <p:nvPr>
            <p:ph idx="2" type="body"/>
          </p:nvPr>
        </p:nvSpPr>
        <p:spPr>
          <a:xfrm>
            <a:off x="4416425" y="2393950"/>
            <a:ext cx="3808413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81000" lvl="5" marL="2743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81000" lvl="6" marL="3200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81000" lvl="7" marL="3657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81000" lvl="8" marL="4114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3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and Chart" type="txAndChart">
  <p:cSld name="TEXT_AND_CHAR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55612" y="2393950"/>
            <a:ext cx="380841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81000" lvl="5" marL="2743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81000" lvl="6" marL="3200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81000" lvl="7" marL="3657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81000" lvl="8" marL="4114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4"/>
          <p:cNvSpPr/>
          <p:nvPr>
            <p:ph idx="2" type="chart"/>
          </p:nvPr>
        </p:nvSpPr>
        <p:spPr>
          <a:xfrm>
            <a:off x="4416425" y="2393950"/>
            <a:ext cx="3808413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5612" y="2393950"/>
            <a:ext cx="7769225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81000" lvl="5" marL="2743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81000" lvl="6" marL="3200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81000" lvl="7" marL="3657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81000" lvl="8" marL="41148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455612" y="2393950"/>
            <a:ext cx="380841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  <a:defRPr b="0" i="0" sz="2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2" type="body"/>
          </p:nvPr>
        </p:nvSpPr>
        <p:spPr>
          <a:xfrm>
            <a:off x="4416425" y="2393950"/>
            <a:ext cx="3808413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  <a:defRPr b="0" i="0" sz="2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▫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3" type="body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4" type="body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▫"/>
              <a:defRPr b="0" i="0" sz="16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  <a:defRPr b="0" i="0" sz="32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•"/>
              <a:defRPr b="0" i="0" sz="2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▫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▫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▫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▫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▫"/>
              <a:defRPr b="0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9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/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2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0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9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455612" y="2393950"/>
            <a:ext cx="7769225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81000" lvl="5" marL="2743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81000" lvl="6" marL="3200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81000" lvl="7" marL="3657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81000" lvl="8" marL="41148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▫"/>
              <a:defRPr b="0" i="0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0" y="685800"/>
            <a:ext cx="9144000" cy="420687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763" lvl="0" marL="3476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Federal Acquisition Service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1239"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43367"/>
          <a:stretch/>
        </p:blipFill>
        <p:spPr>
          <a:xfrm>
            <a:off x="0" y="0"/>
            <a:ext cx="9107424" cy="704568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Relationship Id="rId4" Type="http://schemas.openxmlformats.org/officeDocument/2006/relationships/image" Target="../media/image12.jpg"/><Relationship Id="rId5" Type="http://schemas.openxmlformats.org/officeDocument/2006/relationships/image" Target="../media/image9.pn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8" Type="http://schemas.openxmlformats.org/officeDocument/2006/relationships/image" Target="../media/image1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>
            <a:off x="457200" y="2971800"/>
            <a:ext cx="7827963" cy="1905001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2"/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Overview of Assisted Acquisition Services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June 2023</a:t>
            </a:r>
            <a:endParaRPr b="1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 4 Assisted Acquisition Services Division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428016" y="5867400"/>
            <a:ext cx="7827963" cy="4572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2"/>
            </a:outerShdw>
          </a:effectLst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617540" y="6019800"/>
            <a:ext cx="7696198" cy="4247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" lvl="0" marL="3175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4"/>
          <p:cNvSpPr txBox="1"/>
          <p:nvPr>
            <p:ph type="title"/>
          </p:nvPr>
        </p:nvSpPr>
        <p:spPr>
          <a:xfrm>
            <a:off x="455625" y="1332675"/>
            <a:ext cx="7769099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288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Innovative and Flexible Solutions</a:t>
            </a:r>
            <a:br>
              <a:rPr b="1" i="0" lang="en-US" sz="144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144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4"/>
          <p:cNvSpPr txBox="1"/>
          <p:nvPr>
            <p:ph idx="1" type="body"/>
          </p:nvPr>
        </p:nvSpPr>
        <p:spPr>
          <a:xfrm>
            <a:off x="455612" y="2176272"/>
            <a:ext cx="7769225" cy="3843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Arial"/>
              <a:buNone/>
            </a:pPr>
            <a:r>
              <a:rPr b="1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Customer Focused… 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Customized Acquisition Solutions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We don’t put you into a box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The “right” acquisition is the one that works for you!  </a:t>
            </a:r>
            <a:endParaRPr/>
          </a:p>
          <a:p>
            <a:pPr indent="-342900" lvl="1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Noto Sans Symbols"/>
              <a:buChar char="•"/>
            </a:pPr>
            <a:r>
              <a:rPr b="1" i="0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Expertise Acquiring Full Suite of Professional Services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Information Technology Services, Professional Management Services, Engineering Services, Logistics, Consulting Services (which includes continuous process improvement), Energy, Environmental, Financial, etc.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No Restrictions on Contract Vehicles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Schedules, GWACs, BPAs, IDIQs,</a:t>
            </a:r>
            <a:r>
              <a:rPr b="0" i="1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MAC’s, Open Market, Other Agency-Wide Contracts  </a:t>
            </a:r>
            <a:r>
              <a:rPr b="0" i="1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(ASTRO DPA holder) (SBIR3 Pilot Program)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descr="https://encrypted-tbn2.gstatic.com/images?q=tbn:ANd9GcQF5qkCqEhfBTYZVPGBNw-31WnnLM3hLD32v1st3SHP1Jf6tg3u-g" id="198" name="Google Shape;198;p24" title="department of the air force logo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27526" y="2155316"/>
            <a:ext cx="609218" cy="60921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usarmy.vo.llnwd.net/e2/rv5_downloads/symbols/ArmySealHigh.jpg" id="199" name="Google Shape;199;p24" title="US Army seal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65644" y="2155316"/>
            <a:ext cx="609355" cy="6093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S-DeptOfNavy-Seal.svg" id="200" name="Google Shape;200;p24" title="US Navy seal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28700" y="2155316"/>
            <a:ext cx="609355" cy="6093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b-29s-over-korea.com/US-Marines-at-Chosin-Reservoir/images/USMC-logo.jpg" id="201" name="Google Shape;201;p24" title="US Marine seal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045257" y="2155316"/>
            <a:ext cx="602400" cy="6089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westernjournalism.com/wp-content/uploads/2013/02/CDC-logo-SC.jpg" id="202" name="Google Shape;202;p24" title="CDC logo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674755" y="2209800"/>
            <a:ext cx="831115" cy="6093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encrypted-tbn0.gstatic.com/images?q=tbn:ANd9GcTZPQJ2X79kLqjfToSAw3ixX14AM26kOOC_J7AXsENRqKLbdsaw" id="203" name="Google Shape;203;p24" title="environmental protection agency logo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529755" y="2133600"/>
            <a:ext cx="700689" cy="761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5"/>
          <p:cNvSpPr txBox="1"/>
          <p:nvPr>
            <p:ph type="title"/>
          </p:nvPr>
        </p:nvSpPr>
        <p:spPr>
          <a:xfrm>
            <a:off x="455687" y="1219250"/>
            <a:ext cx="7769099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288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Innovative and Flexible Solutions</a:t>
            </a:r>
            <a:br>
              <a:rPr b="1" i="0" lang="en-US" sz="144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144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5"/>
          <p:cNvSpPr txBox="1"/>
          <p:nvPr>
            <p:ph idx="1" type="body"/>
          </p:nvPr>
        </p:nvSpPr>
        <p:spPr>
          <a:xfrm>
            <a:off x="512187" y="1915972"/>
            <a:ext cx="7769099" cy="44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1" i="0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No Restrictions on Contract Types or Dollar Value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0" i="1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FFP, T&amp;M or LH, Cost, Hybrids (What makes sense?)</a:t>
            </a:r>
            <a:endParaRPr b="0" i="1" sz="222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None/>
            </a:pPr>
            <a:r>
              <a:t/>
            </a:r>
            <a:endParaRPr i="1" sz="2220"/>
          </a:p>
          <a:p>
            <a:pPr indent="-342900" lvl="1" marL="342900" marR="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Noto Sans Symbols"/>
              <a:buChar char="•"/>
            </a:pPr>
            <a:r>
              <a:rPr b="1" i="0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Focused on Streamlining Acquisitions 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0" i="1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Interview Style Oral Evaluations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0" i="1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Multi-Phased Procurements </a:t>
            </a:r>
            <a:endParaRPr b="0" i="1" sz="222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None/>
            </a:pPr>
            <a:r>
              <a:t/>
            </a:r>
            <a:endParaRPr i="1" sz="2220"/>
          </a:p>
          <a:p>
            <a:pPr indent="-342900" lvl="1" marL="342900" marR="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Noto Sans Symbols"/>
              <a:buChar char="•"/>
            </a:pPr>
            <a:r>
              <a:rPr b="1" i="0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Cradle-to-Grave Support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0" i="1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From award, kick-off, administration to closeout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0" i="1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Respond to protests, claims and contract FOIAs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6"/>
          <p:cNvSpPr txBox="1"/>
          <p:nvPr>
            <p:ph type="title"/>
          </p:nvPr>
        </p:nvSpPr>
        <p:spPr>
          <a:xfrm>
            <a:off x="20782" y="1094600"/>
            <a:ext cx="7769225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1" i="0" lang="en-US" sz="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Agency Seals</a:t>
            </a:r>
            <a:endParaRPr/>
          </a:p>
        </p:txBody>
      </p:sp>
      <p:sp>
        <p:nvSpPr>
          <p:cNvPr descr="https://lh3.googleusercontent.com/-apwEJPWFHwY/UiPirc4PbFI/AAAAAAAAOk8/mfw4NJgY9dE/w810-h809-no/NASA_logo.svg+%25282000px%2529.png" id="216" name="Google Shape;216;p26" title="NASA logo"/>
          <p:cNvSpPr/>
          <p:nvPr/>
        </p:nvSpPr>
        <p:spPr>
          <a:xfrm>
            <a:off x="6019800" y="3962400"/>
            <a:ext cx="2441414" cy="2438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7" name="Google Shape;21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75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261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GSA Mission Statement</a:t>
            </a:r>
            <a:br>
              <a:rPr b="1" i="0" lang="en-US" sz="144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144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“The mission of GSA is to deliver the best value in real estate, acquisition, and technology services to government and the American people.”</a:t>
            </a:r>
            <a:endParaRPr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457200" y="2514600"/>
            <a:ext cx="7769225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99326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None/>
            </a:pPr>
            <a:r>
              <a:t/>
            </a:r>
            <a:endParaRPr/>
          </a:p>
          <a:p>
            <a:pPr indent="-199326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2261"/>
              <a:buNone/>
            </a:pPr>
            <a:r>
              <a:rPr lang="en-US"/>
              <a:t>We are a full service, contracting office, we can buy any service or commodity a clients needs, EXCEPT construction services, weapon systems/explosives, and architect/engineering services (A&amp;E).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261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GSA Mission Statement</a:t>
            </a:r>
            <a:br>
              <a:rPr b="1" i="0" lang="en-US" sz="144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144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“The mission of GSA is to deliver the best value in real estate, acquisition, and technology services to government and the American people.”</a:t>
            </a:r>
            <a:endParaRPr/>
          </a:p>
        </p:txBody>
      </p:sp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457200" y="2514600"/>
            <a:ext cx="7769225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1" i="0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Agile Organization</a:t>
            </a:r>
            <a:endParaRPr/>
          </a:p>
          <a:p>
            <a:pPr indent="-222250" lvl="1" marL="74295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0" i="1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Streamlined processes and dedicated acquisition team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1" i="0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Innovative and Flexible Solutions</a:t>
            </a:r>
            <a:endParaRPr/>
          </a:p>
          <a:p>
            <a:pPr indent="-222250" lvl="1" marL="74295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0" i="1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Customize acquisition solutions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1" i="0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Savings</a:t>
            </a:r>
            <a:endParaRPr/>
          </a:p>
          <a:p>
            <a:pPr indent="-222250" lvl="1" marL="74295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0" i="1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Proven track record of saving time and money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1" i="0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Understanding Your Needs </a:t>
            </a:r>
            <a:endParaRPr/>
          </a:p>
          <a:p>
            <a:pPr indent="-222250" lvl="1" marL="74295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013C88"/>
              </a:buClr>
              <a:buSzPts val="2261"/>
              <a:buFont typeface="Arial"/>
              <a:buChar char="•"/>
            </a:pPr>
            <a:r>
              <a:rPr b="0" i="1" lang="en-US" sz="222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Continuous Process Improvement Requirements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457200" y="1066800"/>
            <a:ext cx="7769225" cy="962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Region 4 AASD</a:t>
            </a:r>
            <a:endParaRPr/>
          </a:p>
        </p:txBody>
      </p:sp>
      <p:sp>
        <p:nvSpPr>
          <p:cNvPr id="101" name="Google Shape;101;p18"/>
          <p:cNvSpPr/>
          <p:nvPr/>
        </p:nvSpPr>
        <p:spPr>
          <a:xfrm>
            <a:off x="2438400" y="1752600"/>
            <a:ext cx="4038598" cy="457200"/>
          </a:xfrm>
          <a:prstGeom prst="rect">
            <a:avLst/>
          </a:prstGeom>
          <a:solidFill>
            <a:srgbClr val="5F93D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Wayne Masters, Director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8"/>
          <p:cNvSpPr/>
          <p:nvPr/>
        </p:nvSpPr>
        <p:spPr>
          <a:xfrm>
            <a:off x="282907" y="2392623"/>
            <a:ext cx="4038598" cy="304798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Garett Nelson (Acting), Deputy Director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/>
          <p:nvPr/>
        </p:nvSpPr>
        <p:spPr>
          <a:xfrm>
            <a:off x="304800" y="3048000"/>
            <a:ext cx="1843585" cy="838198"/>
          </a:xfrm>
          <a:prstGeom prst="rect">
            <a:avLst/>
          </a:prstGeom>
          <a:solidFill>
            <a:srgbClr val="47FFD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Branch 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1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Garett Nelson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616991" y="4037462"/>
            <a:ext cx="1219199" cy="60959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Markesha McCants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8"/>
          <p:cNvSpPr/>
          <p:nvPr/>
        </p:nvSpPr>
        <p:spPr>
          <a:xfrm>
            <a:off x="616991" y="4953000"/>
            <a:ext cx="1219199" cy="60959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Frankie McSweeney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616993" y="5852614"/>
            <a:ext cx="1219199" cy="68579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 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Ryan Byrd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/>
          <p:nvPr/>
        </p:nvSpPr>
        <p:spPr>
          <a:xfrm>
            <a:off x="3535907" y="3017291"/>
            <a:ext cx="1843585" cy="838198"/>
          </a:xfrm>
          <a:prstGeom prst="rect">
            <a:avLst/>
          </a:prstGeom>
          <a:solidFill>
            <a:srgbClr val="47FFD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Branch 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1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Kelly Clark</a:t>
            </a:r>
            <a:endParaRPr b="0" i="1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3848098" y="4038600"/>
            <a:ext cx="1219199" cy="60959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 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Joyce Mayberry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8"/>
          <p:cNvSpPr/>
          <p:nvPr/>
        </p:nvSpPr>
        <p:spPr>
          <a:xfrm>
            <a:off x="3848098" y="4965510"/>
            <a:ext cx="1219199" cy="60959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 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i="1" lang="en-US" sz="1200">
                <a:solidFill>
                  <a:schemeClr val="dk1"/>
                </a:solidFill>
              </a:rPr>
              <a:t>Crystal Crawford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3848100" y="5905500"/>
            <a:ext cx="1219199" cy="60959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 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Tony Roy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/>
          <p:nvPr/>
        </p:nvSpPr>
        <p:spPr>
          <a:xfrm>
            <a:off x="6560592" y="3018431"/>
            <a:ext cx="1843585" cy="838198"/>
          </a:xfrm>
          <a:prstGeom prst="rect">
            <a:avLst/>
          </a:prstGeom>
          <a:solidFill>
            <a:srgbClr val="47FFD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Branch 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1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Fred Tingle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8"/>
          <p:cNvSpPr/>
          <p:nvPr/>
        </p:nvSpPr>
        <p:spPr>
          <a:xfrm>
            <a:off x="6872784" y="4038600"/>
            <a:ext cx="1219199" cy="60959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 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Sonia Hammons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8"/>
          <p:cNvSpPr/>
          <p:nvPr/>
        </p:nvSpPr>
        <p:spPr>
          <a:xfrm>
            <a:off x="6872784" y="4953000"/>
            <a:ext cx="1219199" cy="60959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 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Beth Clark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8"/>
          <p:cNvSpPr/>
          <p:nvPr/>
        </p:nvSpPr>
        <p:spPr>
          <a:xfrm>
            <a:off x="6872784" y="5852614"/>
            <a:ext cx="1219199" cy="60959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 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Dan Jenkins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5" name="Google Shape;115;p18" title="chart connector lines "/>
          <p:cNvGrpSpPr/>
          <p:nvPr/>
        </p:nvGrpSpPr>
        <p:grpSpPr>
          <a:xfrm>
            <a:off x="1226590" y="2209800"/>
            <a:ext cx="6255794" cy="3695609"/>
            <a:chOff x="1226591" y="2209800"/>
            <a:chExt cx="6255794" cy="3695609"/>
          </a:xfrm>
        </p:grpSpPr>
        <p:cxnSp>
          <p:nvCxnSpPr>
            <p:cNvPr id="116" name="Google Shape;116;p18"/>
            <p:cNvCxnSpPr>
              <a:endCxn id="111" idx="0"/>
            </p:cNvCxnSpPr>
            <p:nvPr/>
          </p:nvCxnSpPr>
          <p:spPr>
            <a:xfrm>
              <a:off x="7482385" y="2880131"/>
              <a:ext cx="0" cy="1383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7" name="Google Shape;117;p18"/>
            <p:cNvCxnSpPr>
              <a:endCxn id="103" idx="0"/>
            </p:cNvCxnSpPr>
            <p:nvPr/>
          </p:nvCxnSpPr>
          <p:spPr>
            <a:xfrm>
              <a:off x="1226593" y="2880300"/>
              <a:ext cx="0" cy="1677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8" name="Google Shape;118;p18"/>
            <p:cNvCxnSpPr/>
            <p:nvPr/>
          </p:nvCxnSpPr>
          <p:spPr>
            <a:xfrm>
              <a:off x="1226591" y="2880246"/>
              <a:ext cx="6255791" cy="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9" name="Google Shape;119;p18"/>
            <p:cNvCxnSpPr>
              <a:stCxn id="103" idx="2"/>
            </p:cNvCxnSpPr>
            <p:nvPr/>
          </p:nvCxnSpPr>
          <p:spPr>
            <a:xfrm>
              <a:off x="1226593" y="3886198"/>
              <a:ext cx="0" cy="1524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0" name="Google Shape;120;p18"/>
            <p:cNvCxnSpPr>
              <a:stCxn id="104" idx="2"/>
              <a:endCxn id="105" idx="0"/>
            </p:cNvCxnSpPr>
            <p:nvPr/>
          </p:nvCxnSpPr>
          <p:spPr>
            <a:xfrm>
              <a:off x="1226591" y="4647061"/>
              <a:ext cx="0" cy="3060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1" name="Google Shape;121;p18"/>
            <p:cNvCxnSpPr>
              <a:stCxn id="105" idx="2"/>
              <a:endCxn id="106" idx="0"/>
            </p:cNvCxnSpPr>
            <p:nvPr/>
          </p:nvCxnSpPr>
          <p:spPr>
            <a:xfrm>
              <a:off x="1226591" y="5562599"/>
              <a:ext cx="0" cy="2901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2" name="Google Shape;122;p18"/>
            <p:cNvCxnSpPr>
              <a:stCxn id="107" idx="2"/>
              <a:endCxn id="108" idx="0"/>
            </p:cNvCxnSpPr>
            <p:nvPr/>
          </p:nvCxnSpPr>
          <p:spPr>
            <a:xfrm>
              <a:off x="4457700" y="3855489"/>
              <a:ext cx="0" cy="1830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3" name="Google Shape;123;p18"/>
            <p:cNvCxnSpPr>
              <a:stCxn id="108" idx="2"/>
              <a:endCxn id="109" idx="0"/>
            </p:cNvCxnSpPr>
            <p:nvPr/>
          </p:nvCxnSpPr>
          <p:spPr>
            <a:xfrm>
              <a:off x="4457698" y="4648199"/>
              <a:ext cx="0" cy="3174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4" name="Google Shape;124;p18"/>
            <p:cNvCxnSpPr>
              <a:stCxn id="109" idx="2"/>
              <a:endCxn id="110" idx="0"/>
            </p:cNvCxnSpPr>
            <p:nvPr/>
          </p:nvCxnSpPr>
          <p:spPr>
            <a:xfrm>
              <a:off x="4457698" y="5575109"/>
              <a:ext cx="0" cy="3303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5" name="Google Shape;125;p18"/>
            <p:cNvCxnSpPr>
              <a:stCxn id="111" idx="2"/>
              <a:endCxn id="112" idx="0"/>
            </p:cNvCxnSpPr>
            <p:nvPr/>
          </p:nvCxnSpPr>
          <p:spPr>
            <a:xfrm>
              <a:off x="7482385" y="3856629"/>
              <a:ext cx="0" cy="1821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6" name="Google Shape;126;p18"/>
            <p:cNvCxnSpPr>
              <a:stCxn id="112" idx="2"/>
              <a:endCxn id="113" idx="0"/>
            </p:cNvCxnSpPr>
            <p:nvPr/>
          </p:nvCxnSpPr>
          <p:spPr>
            <a:xfrm>
              <a:off x="7482384" y="4648199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7" name="Google Shape;127;p18"/>
            <p:cNvCxnSpPr>
              <a:stCxn id="113" idx="2"/>
              <a:endCxn id="114" idx="0"/>
            </p:cNvCxnSpPr>
            <p:nvPr/>
          </p:nvCxnSpPr>
          <p:spPr>
            <a:xfrm>
              <a:off x="7482384" y="5562599"/>
              <a:ext cx="0" cy="2901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8" name="Google Shape;128;p18"/>
            <p:cNvCxnSpPr>
              <a:stCxn id="101" idx="2"/>
            </p:cNvCxnSpPr>
            <p:nvPr/>
          </p:nvCxnSpPr>
          <p:spPr>
            <a:xfrm>
              <a:off x="4457699" y="2209800"/>
              <a:ext cx="0" cy="670500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9" name="Google Shape;129;p18"/>
            <p:cNvCxnSpPr/>
            <p:nvPr/>
          </p:nvCxnSpPr>
          <p:spPr>
            <a:xfrm>
              <a:off x="3429000" y="2209800"/>
              <a:ext cx="0" cy="182822"/>
            </a:xfrm>
            <a:prstGeom prst="straightConnector1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914400" y="1219200"/>
            <a:ext cx="7239000" cy="5206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spcFirstLastPara="1" rIns="90475" wrap="square" tIns="44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2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AAS Process Overview</a:t>
            </a:r>
            <a:endParaRPr/>
          </a:p>
        </p:txBody>
      </p:sp>
      <p:grpSp>
        <p:nvGrpSpPr>
          <p:cNvPr id="139" name="Google Shape;139;p19" title="AAS Process overview chart"/>
          <p:cNvGrpSpPr/>
          <p:nvPr/>
        </p:nvGrpSpPr>
        <p:grpSpPr>
          <a:xfrm>
            <a:off x="388433" y="2166529"/>
            <a:ext cx="8443331" cy="3591740"/>
            <a:chOff x="388433" y="2166529"/>
            <a:chExt cx="8443331" cy="3591740"/>
          </a:xfrm>
        </p:grpSpPr>
        <p:grpSp>
          <p:nvGrpSpPr>
            <p:cNvPr id="140" name="Google Shape;140;p19"/>
            <p:cNvGrpSpPr/>
            <p:nvPr/>
          </p:nvGrpSpPr>
          <p:grpSpPr>
            <a:xfrm>
              <a:off x="388433" y="2166529"/>
              <a:ext cx="8443331" cy="1458140"/>
              <a:chOff x="7433" y="413929"/>
              <a:chExt cx="8443331" cy="1458140"/>
            </a:xfrm>
          </p:grpSpPr>
          <p:sp>
            <p:nvSpPr>
              <p:cNvPr id="141" name="Google Shape;141;p19"/>
              <p:cNvSpPr/>
              <p:nvPr/>
            </p:nvSpPr>
            <p:spPr>
              <a:xfrm>
                <a:off x="7433" y="413929"/>
                <a:ext cx="2221929" cy="1458140"/>
              </a:xfrm>
              <a:prstGeom prst="roundRect">
                <a:avLst>
                  <a:gd fmla="val 10000" name="adj"/>
                </a:avLst>
              </a:prstGeom>
              <a:gradFill>
                <a:gsLst>
                  <a:gs pos="0">
                    <a:srgbClr val="0E0E97"/>
                  </a:gs>
                  <a:gs pos="80000">
                    <a:srgbClr val="1313C6"/>
                  </a:gs>
                  <a:gs pos="100000">
                    <a:srgbClr val="0F0FCB"/>
                  </a:gs>
                </a:gsLst>
                <a:lin ang="16200000" scaled="0"/>
              </a:gra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19"/>
              <p:cNvSpPr txBox="1"/>
              <p:nvPr/>
            </p:nvSpPr>
            <p:spPr>
              <a:xfrm>
                <a:off x="50139" y="456635"/>
                <a:ext cx="2136515" cy="13727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60950" lIns="60950" spcFirstLastPara="1" rIns="60950" wrap="square" tIns="6095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Sign Interagency Agreement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ctr">
                  <a:lnSpc>
                    <a:spcPct val="90000"/>
                  </a:lnSpc>
                  <a:spcBef>
                    <a:spcPts val="56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&amp;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ctr">
                  <a:lnSpc>
                    <a:spcPct val="90000"/>
                  </a:lnSpc>
                  <a:spcBef>
                    <a:spcPts val="56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Accept Funding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19"/>
              <p:cNvSpPr/>
              <p:nvPr/>
            </p:nvSpPr>
            <p:spPr>
              <a:xfrm>
                <a:off x="2451556" y="867479"/>
                <a:ext cx="471049" cy="551036"/>
              </a:xfrm>
              <a:prstGeom prst="rightArrow">
                <a:avLst>
                  <a:gd fmla="val 60000" name="adj1"/>
                  <a:gd fmla="val 50000" name="adj2"/>
                </a:avLst>
              </a:prstGeom>
              <a:solidFill>
                <a:srgbClr val="A9A9D7"/>
              </a:soli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19"/>
              <p:cNvSpPr txBox="1"/>
              <p:nvPr/>
            </p:nvSpPr>
            <p:spPr>
              <a:xfrm>
                <a:off x="2451556" y="977687"/>
                <a:ext cx="329733" cy="3306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500"/>
                  <a:buFont typeface="Arial"/>
                  <a:buNone/>
                </a:pPr>
                <a:r>
                  <a:t/>
                </a:r>
                <a:endParaRPr b="0" i="0" sz="25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19"/>
              <p:cNvSpPr/>
              <p:nvPr/>
            </p:nvSpPr>
            <p:spPr>
              <a:xfrm>
                <a:off x="3118133" y="413929"/>
                <a:ext cx="2221929" cy="1458140"/>
              </a:xfrm>
              <a:prstGeom prst="roundRect">
                <a:avLst>
                  <a:gd fmla="val 10000" name="adj"/>
                </a:avLst>
              </a:prstGeom>
              <a:gradFill>
                <a:gsLst>
                  <a:gs pos="0">
                    <a:srgbClr val="0E0E97"/>
                  </a:gs>
                  <a:gs pos="80000">
                    <a:srgbClr val="1313C6"/>
                  </a:gs>
                  <a:gs pos="100000">
                    <a:srgbClr val="0F0FCB"/>
                  </a:gs>
                </a:gsLst>
                <a:lin ang="16200000" scaled="0"/>
              </a:gra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19"/>
              <p:cNvSpPr txBox="1"/>
              <p:nvPr/>
            </p:nvSpPr>
            <p:spPr>
              <a:xfrm>
                <a:off x="3160841" y="456635"/>
                <a:ext cx="2136515" cy="13727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60950" lIns="60950" spcFirstLastPara="1" rIns="60950" wrap="square" tIns="6095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Develop Requirements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ctr">
                  <a:lnSpc>
                    <a:spcPct val="90000"/>
                  </a:lnSpc>
                  <a:spcBef>
                    <a:spcPts val="56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&amp;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ctr">
                  <a:lnSpc>
                    <a:spcPct val="90000"/>
                  </a:lnSpc>
                  <a:spcBef>
                    <a:spcPts val="56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Conduct Market Research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19"/>
              <p:cNvSpPr/>
              <p:nvPr/>
            </p:nvSpPr>
            <p:spPr>
              <a:xfrm>
                <a:off x="5562257" y="867479"/>
                <a:ext cx="471049" cy="551036"/>
              </a:xfrm>
              <a:prstGeom prst="rightArrow">
                <a:avLst>
                  <a:gd fmla="val 60000" name="adj1"/>
                  <a:gd fmla="val 50000" name="adj2"/>
                </a:avLst>
              </a:prstGeom>
              <a:solidFill>
                <a:srgbClr val="A9A9D7"/>
              </a:soli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19"/>
              <p:cNvSpPr txBox="1"/>
              <p:nvPr/>
            </p:nvSpPr>
            <p:spPr>
              <a:xfrm>
                <a:off x="5562257" y="977687"/>
                <a:ext cx="329733" cy="3306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500"/>
                  <a:buFont typeface="Arial"/>
                  <a:buNone/>
                </a:pPr>
                <a:r>
                  <a:t/>
                </a:r>
                <a:endParaRPr b="0" i="0" sz="25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19"/>
              <p:cNvSpPr/>
              <p:nvPr/>
            </p:nvSpPr>
            <p:spPr>
              <a:xfrm>
                <a:off x="6228835" y="413929"/>
                <a:ext cx="2221929" cy="1458140"/>
              </a:xfrm>
              <a:prstGeom prst="roundRect">
                <a:avLst>
                  <a:gd fmla="val 10000" name="adj"/>
                </a:avLst>
              </a:prstGeom>
              <a:gradFill>
                <a:gsLst>
                  <a:gs pos="0">
                    <a:srgbClr val="0E0E97"/>
                  </a:gs>
                  <a:gs pos="80000">
                    <a:srgbClr val="1313C6"/>
                  </a:gs>
                  <a:gs pos="100000">
                    <a:srgbClr val="0F0FCB"/>
                  </a:gs>
                </a:gsLst>
                <a:lin ang="16200000" scaled="0"/>
              </a:gra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19"/>
              <p:cNvSpPr txBox="1"/>
              <p:nvPr/>
            </p:nvSpPr>
            <p:spPr>
              <a:xfrm>
                <a:off x="6271542" y="456635"/>
                <a:ext cx="2136515" cy="13727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60950" lIns="60950" spcFirstLastPara="1" rIns="60950" wrap="square" tIns="6095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Develop Acquisition Strategy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1" name="Google Shape;151;p19"/>
            <p:cNvGrpSpPr/>
            <p:nvPr/>
          </p:nvGrpSpPr>
          <p:grpSpPr>
            <a:xfrm>
              <a:off x="388433" y="4300129"/>
              <a:ext cx="8443331" cy="1458140"/>
              <a:chOff x="7433" y="413929"/>
              <a:chExt cx="8443331" cy="1458140"/>
            </a:xfrm>
          </p:grpSpPr>
          <p:sp>
            <p:nvSpPr>
              <p:cNvPr id="152" name="Google Shape;152;p19"/>
              <p:cNvSpPr/>
              <p:nvPr/>
            </p:nvSpPr>
            <p:spPr>
              <a:xfrm>
                <a:off x="7433" y="413929"/>
                <a:ext cx="2221929" cy="1458140"/>
              </a:xfrm>
              <a:prstGeom prst="roundRect">
                <a:avLst>
                  <a:gd fmla="val 10000" name="adj"/>
                </a:avLst>
              </a:prstGeom>
              <a:gradFill>
                <a:gsLst>
                  <a:gs pos="0">
                    <a:srgbClr val="0E0E97"/>
                  </a:gs>
                  <a:gs pos="80000">
                    <a:srgbClr val="1313C6"/>
                  </a:gs>
                  <a:gs pos="100000">
                    <a:srgbClr val="0F0FCB"/>
                  </a:gs>
                </a:gsLst>
                <a:lin ang="16200000" scaled="0"/>
              </a:gra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19"/>
              <p:cNvSpPr txBox="1"/>
              <p:nvPr/>
            </p:nvSpPr>
            <p:spPr>
              <a:xfrm>
                <a:off x="50139" y="456635"/>
                <a:ext cx="2136515" cy="13727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60950" lIns="60950" spcFirstLastPara="1" rIns="60950" wrap="square" tIns="6095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Conduct Procurement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19"/>
              <p:cNvSpPr/>
              <p:nvPr/>
            </p:nvSpPr>
            <p:spPr>
              <a:xfrm>
                <a:off x="2451556" y="867479"/>
                <a:ext cx="471049" cy="551036"/>
              </a:xfrm>
              <a:prstGeom prst="rightArrow">
                <a:avLst>
                  <a:gd fmla="val 60000" name="adj1"/>
                  <a:gd fmla="val 50000" name="adj2"/>
                </a:avLst>
              </a:prstGeom>
              <a:solidFill>
                <a:srgbClr val="A9A9D7"/>
              </a:soli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19"/>
              <p:cNvSpPr txBox="1"/>
              <p:nvPr/>
            </p:nvSpPr>
            <p:spPr>
              <a:xfrm>
                <a:off x="2451556" y="977687"/>
                <a:ext cx="329733" cy="3306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500"/>
                  <a:buFont typeface="Arial"/>
                  <a:buNone/>
                </a:pPr>
                <a:r>
                  <a:t/>
                </a:r>
                <a:endParaRPr b="0" i="0" sz="25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19"/>
              <p:cNvSpPr/>
              <p:nvPr/>
            </p:nvSpPr>
            <p:spPr>
              <a:xfrm>
                <a:off x="3118133" y="413929"/>
                <a:ext cx="2221929" cy="1458140"/>
              </a:xfrm>
              <a:prstGeom prst="roundRect">
                <a:avLst>
                  <a:gd fmla="val 10000" name="adj"/>
                </a:avLst>
              </a:prstGeom>
              <a:gradFill>
                <a:gsLst>
                  <a:gs pos="0">
                    <a:srgbClr val="0E0E97"/>
                  </a:gs>
                  <a:gs pos="80000">
                    <a:srgbClr val="1313C6"/>
                  </a:gs>
                  <a:gs pos="100000">
                    <a:srgbClr val="0F0FCB"/>
                  </a:gs>
                </a:gsLst>
                <a:lin ang="16200000" scaled="0"/>
              </a:gra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19"/>
              <p:cNvSpPr txBox="1"/>
              <p:nvPr/>
            </p:nvSpPr>
            <p:spPr>
              <a:xfrm>
                <a:off x="3160841" y="456635"/>
                <a:ext cx="2136515" cy="13727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60950" lIns="60950" spcFirstLastPara="1" rIns="60950" wrap="square" tIns="6095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Administration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ctr">
                  <a:lnSpc>
                    <a:spcPct val="90000"/>
                  </a:lnSpc>
                  <a:spcBef>
                    <a:spcPts val="56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&amp;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ctr">
                  <a:lnSpc>
                    <a:spcPct val="90000"/>
                  </a:lnSpc>
                  <a:spcBef>
                    <a:spcPts val="56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Performance and Financial Management 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19"/>
              <p:cNvSpPr/>
              <p:nvPr/>
            </p:nvSpPr>
            <p:spPr>
              <a:xfrm>
                <a:off x="5562257" y="867479"/>
                <a:ext cx="471049" cy="551036"/>
              </a:xfrm>
              <a:prstGeom prst="rightArrow">
                <a:avLst>
                  <a:gd fmla="val 60000" name="adj1"/>
                  <a:gd fmla="val 50000" name="adj2"/>
                </a:avLst>
              </a:prstGeom>
              <a:solidFill>
                <a:srgbClr val="A9A9D7"/>
              </a:soli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Google Shape;159;p19"/>
              <p:cNvSpPr txBox="1"/>
              <p:nvPr/>
            </p:nvSpPr>
            <p:spPr>
              <a:xfrm>
                <a:off x="5562257" y="977687"/>
                <a:ext cx="329733" cy="3306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500"/>
                  <a:buFont typeface="Arial"/>
                  <a:buNone/>
                </a:pPr>
                <a:r>
                  <a:t/>
                </a:r>
                <a:endParaRPr b="0" i="0" sz="25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19"/>
              <p:cNvSpPr/>
              <p:nvPr/>
            </p:nvSpPr>
            <p:spPr>
              <a:xfrm>
                <a:off x="6228835" y="413929"/>
                <a:ext cx="2221929" cy="1458140"/>
              </a:xfrm>
              <a:prstGeom prst="roundRect">
                <a:avLst>
                  <a:gd fmla="val 10000" name="adj"/>
                </a:avLst>
              </a:prstGeom>
              <a:gradFill>
                <a:gsLst>
                  <a:gs pos="0">
                    <a:srgbClr val="0E0E97"/>
                  </a:gs>
                  <a:gs pos="80000">
                    <a:srgbClr val="1313C6"/>
                  </a:gs>
                  <a:gs pos="100000">
                    <a:srgbClr val="0F0FCB"/>
                  </a:gs>
                </a:gsLst>
                <a:lin ang="16200000" scaled="0"/>
              </a:gradFill>
              <a:ln>
                <a:noFill/>
              </a:ln>
              <a:effectLst>
                <a:outerShdw blurRad="39999" rotWithShape="0" dir="5400000" dist="23000">
                  <a:srgbClr val="000000">
                    <a:alpha val="33725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19"/>
              <p:cNvSpPr txBox="1"/>
              <p:nvPr/>
            </p:nvSpPr>
            <p:spPr>
              <a:xfrm>
                <a:off x="6271542" y="456635"/>
                <a:ext cx="2136515" cy="13727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60950" lIns="60950" spcFirstLastPara="1" rIns="60950" wrap="square" tIns="6095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Closeout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62" name="Google Shape;162;p19"/>
          <p:cNvSpPr txBox="1"/>
          <p:nvPr/>
        </p:nvSpPr>
        <p:spPr>
          <a:xfrm>
            <a:off x="381000" y="6096744"/>
            <a:ext cx="8458198" cy="3667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spcFirstLastPara="1" rIns="90475" wrap="square" tIns="44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390"/>
              </a:buClr>
              <a:buSzPts val="1800"/>
              <a:buFont typeface="Arial"/>
              <a:buNone/>
            </a:pPr>
            <a:r>
              <a:rPr b="0" i="1" lang="en-US" sz="1800" u="none" cap="none" strike="noStrike">
                <a:solidFill>
                  <a:srgbClr val="005390"/>
                </a:solidFill>
                <a:latin typeface="Arial"/>
                <a:ea typeface="Arial"/>
                <a:cs typeface="Arial"/>
                <a:sym typeface="Arial"/>
              </a:rPr>
              <a:t>Closely Collaborating with the Customer at Every Step…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Pre-Award Services</a:t>
            </a:r>
            <a:endParaRPr/>
          </a:p>
        </p:txBody>
      </p:sp>
      <p:sp>
        <p:nvSpPr>
          <p:cNvPr id="168" name="Google Shape;168;p20"/>
          <p:cNvSpPr txBox="1"/>
          <p:nvPr>
            <p:ph idx="1" type="body"/>
          </p:nvPr>
        </p:nvSpPr>
        <p:spPr>
          <a:xfrm>
            <a:off x="455612" y="2176272"/>
            <a:ext cx="6326185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Works directly with the Customer Agency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Signs the Interagency Agreement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Performs Requirements Analysis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Conducts/</a:t>
            </a:r>
            <a:r>
              <a:rPr b="0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Assists with Market Research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Help Write Statements of Work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Assists in/Develops Independent Government Cost Estimate</a:t>
            </a:r>
            <a:endParaRPr/>
          </a:p>
          <a:p>
            <a:pPr indent="-231775" lvl="0" marL="231775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7436270" id="169" name="Google Shape;16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81800" y="2057400"/>
            <a:ext cx="1777214" cy="2510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1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  Pre-Award Services</a:t>
            </a:r>
            <a:endParaRPr/>
          </a:p>
        </p:txBody>
      </p:sp>
      <p:sp>
        <p:nvSpPr>
          <p:cNvPr id="175" name="Google Shape;175;p21"/>
          <p:cNvSpPr txBox="1"/>
          <p:nvPr>
            <p:ph idx="1" type="body"/>
          </p:nvPr>
        </p:nvSpPr>
        <p:spPr>
          <a:xfrm>
            <a:off x="457250" y="1905000"/>
            <a:ext cx="7769099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1775" lvl="0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Develops Acquisition Strategy and Options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Develops Acquisition Plan/Issue RFI’s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Prepares Request for Proposal (RFP)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Issues Solicitation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Conducts Acquisition </a:t>
            </a:r>
            <a:endParaRPr/>
          </a:p>
          <a:p>
            <a:pPr indent="-4572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Ensures utilization of performance-based </a:t>
            </a:r>
            <a:b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contracting and other stream-lined </a:t>
            </a:r>
            <a:b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procurement techniques</a:t>
            </a:r>
            <a:endParaRPr b="0" i="0" sz="24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2578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Reviews and evaluates proposals</a:t>
            </a:r>
            <a:endParaRPr/>
          </a:p>
          <a:p>
            <a:pPr indent="-52578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Provides Legal Support, if necessary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7294394" id="176" name="Google Shape;17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2971800"/>
            <a:ext cx="1615128" cy="2510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"/>
          <p:cNvSpPr txBox="1"/>
          <p:nvPr>
            <p:ph type="title"/>
          </p:nvPr>
        </p:nvSpPr>
        <p:spPr>
          <a:xfrm>
            <a:off x="457200" y="1479550"/>
            <a:ext cx="7769225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30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Post Award Services</a:t>
            </a:r>
            <a:endParaRPr/>
          </a:p>
        </p:txBody>
      </p:sp>
      <p:sp>
        <p:nvSpPr>
          <p:cNvPr id="182" name="Google Shape;182;p22"/>
          <p:cNvSpPr txBox="1"/>
          <p:nvPr>
            <p:ph idx="1" type="body"/>
          </p:nvPr>
        </p:nvSpPr>
        <p:spPr>
          <a:xfrm>
            <a:off x="455612" y="2393950"/>
            <a:ext cx="7769225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1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2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COR Support </a:t>
            </a:r>
            <a:r>
              <a:rPr b="0" i="0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(obtaining Secret and Top Secret clearances) </a:t>
            </a:r>
            <a:endParaRPr sz="1800"/>
          </a:p>
          <a:p>
            <a:pPr indent="-228600" lvl="1" marL="228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12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Track deliverables against the timeline</a:t>
            </a:r>
            <a:endParaRPr/>
          </a:p>
          <a:p>
            <a:pPr indent="-228600" lvl="1" marL="228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12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Manage milestones, schedules, and monitors costs</a:t>
            </a:r>
            <a:endParaRPr/>
          </a:p>
          <a:p>
            <a:pPr indent="-228600" lvl="1" marL="228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12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Monitor the Industry Partner’s performance (CPAR) </a:t>
            </a:r>
            <a:endParaRPr/>
          </a:p>
          <a:p>
            <a:pPr indent="-228600" lvl="1" marL="228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12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Accept, review and approve invoices</a:t>
            </a:r>
            <a:endParaRPr/>
          </a:p>
          <a:p>
            <a:pPr indent="-228600" lvl="1" marL="228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12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Perform problem resolution</a:t>
            </a:r>
            <a:endParaRPr/>
          </a:p>
          <a:p>
            <a:pPr indent="-228600" lvl="1" marL="228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12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Chair progress reviews</a:t>
            </a:r>
            <a:endParaRPr/>
          </a:p>
          <a:p>
            <a:pPr indent="-228600" lvl="1" marL="228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3C88"/>
              </a:buClr>
              <a:buSzPts val="12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Handle contract close-out</a:t>
            </a:r>
            <a:endParaRPr/>
          </a:p>
          <a:p>
            <a:pPr indent="-231775" lvl="0" marL="231775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7250085" id="183" name="Google Shape;18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91200" y="4648200"/>
            <a:ext cx="2433278" cy="1569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3"/>
          <p:cNvSpPr txBox="1"/>
          <p:nvPr>
            <p:ph type="title"/>
          </p:nvPr>
        </p:nvSpPr>
        <p:spPr>
          <a:xfrm>
            <a:off x="457200" y="1264550"/>
            <a:ext cx="7769099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400"/>
              <a:buFont typeface="Arial"/>
              <a:buNone/>
            </a:pPr>
            <a:r>
              <a:rPr b="1" i="0" lang="en-US" sz="288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Agile Organization</a:t>
            </a:r>
            <a:br>
              <a:rPr b="1" i="0" lang="en-US" sz="144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144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3"/>
          <p:cNvSpPr txBox="1"/>
          <p:nvPr>
            <p:ph idx="1" type="body"/>
          </p:nvPr>
        </p:nvSpPr>
        <p:spPr>
          <a:xfrm>
            <a:off x="457200" y="1905000"/>
            <a:ext cx="7769225" cy="40721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Regional Head of Contracting Activity Control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Approval authority for large/complex acquisition plans, extended T&amp;M usage, multi-year contracting, various performance incentives, etc.</a:t>
            </a:r>
            <a:endParaRPr/>
          </a:p>
          <a:p>
            <a:pPr indent="-342900" lvl="1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Noto Sans Symbols"/>
              <a:buChar char="•"/>
            </a:pPr>
            <a:r>
              <a:rPr b="1" i="0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Streamlined Acquisition Processes, Tools and Controls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Electronic Contracting Systems and Financial Management (</a:t>
            </a:r>
            <a:r>
              <a:rPr i="1" lang="en-US" sz="1800"/>
              <a:t>ASSIST 2.0)</a:t>
            </a: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Electronic Project Management (Google Plus, WebEX, etc.)</a:t>
            </a:r>
            <a:endParaRPr/>
          </a:p>
          <a:p>
            <a:pPr indent="-342900" lvl="1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Noto Sans Symbols"/>
              <a:buChar char="•"/>
            </a:pPr>
            <a:r>
              <a:rPr b="1" i="0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Experienced Acquisition Workforce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Dedicated Acquisition Team – Customer Focused </a:t>
            </a:r>
            <a:endParaRPr/>
          </a:p>
          <a:p>
            <a:pPr indent="-2222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Contracting Officer, (unlimited warrant)  Contract Specialist, Financial Manager, Small Business Specialist, Legal Counsel, Competition Advocate</a:t>
            </a:r>
            <a:endParaRPr/>
          </a:p>
          <a:p>
            <a:pPr indent="-342900" lvl="1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1800"/>
              <a:buFont typeface="Noto Sans Symbols"/>
              <a:buChar char="•"/>
            </a:pPr>
            <a:r>
              <a:rPr b="1" i="0" lang="en-US" sz="1800" u="none" cap="none" strike="noStrike">
                <a:solidFill>
                  <a:srgbClr val="013C88"/>
                </a:solidFill>
                <a:latin typeface="Arial"/>
                <a:ea typeface="Arial"/>
                <a:cs typeface="Arial"/>
                <a:sym typeface="Arial"/>
              </a:rPr>
              <a:t>Reach-out Capability for Additional Capacity </a:t>
            </a:r>
            <a:endParaRPr/>
          </a:p>
          <a:p>
            <a:pPr indent="-342900" lvl="1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13C88"/>
              </a:buClr>
              <a:buSzPts val="24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13C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SA Powerpoint template">
  <a:themeElements>
    <a:clrScheme name="GSA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