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6858000" cx="9144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7839" cy="46481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2560" y="0"/>
            <a:ext cx="3037839" cy="46481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81100" y="696912"/>
            <a:ext cx="4648198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34720" y="4415789"/>
            <a:ext cx="5140958" cy="41833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Char char="●"/>
              <a:defRPr b="0" i="0" sz="1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-3048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Char char="○"/>
              <a:defRPr b="0" i="0" sz="1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-3048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Char char="■"/>
              <a:defRPr b="0" i="0" sz="1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-3048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Char char="●"/>
              <a:defRPr b="0" i="0" sz="1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-3048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Char char="○"/>
              <a:defRPr b="0" i="0" sz="1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-3048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48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048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31578"/>
            <a:ext cx="3037839" cy="46481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2560" y="8831578"/>
            <a:ext cx="3037839" cy="464818"/>
          </a:xfrm>
          <a:prstGeom prst="rect">
            <a:avLst/>
          </a:prstGeom>
          <a:noFill/>
          <a:ln>
            <a:noFill/>
          </a:ln>
        </p:spPr>
        <p:txBody>
          <a:bodyPr anchorCtr="0" anchor="b" bIns="46500" lIns="93000" spcFirstLastPara="1" rIns="93000" wrap="square" tIns="465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:notes"/>
          <p:cNvSpPr txBox="1"/>
          <p:nvPr>
            <p:ph idx="12" type="sldNum"/>
          </p:nvPr>
        </p:nvSpPr>
        <p:spPr>
          <a:xfrm>
            <a:off x="3972560" y="8831578"/>
            <a:ext cx="3037839" cy="464818"/>
          </a:xfrm>
          <a:prstGeom prst="rect">
            <a:avLst/>
          </a:prstGeom>
          <a:noFill/>
          <a:ln>
            <a:noFill/>
          </a:ln>
        </p:spPr>
        <p:txBody>
          <a:bodyPr anchorCtr="0" anchor="b" bIns="46500" lIns="93000" spcFirstLastPara="1" rIns="93000" wrap="square" tIns="465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76" name="Google Shape;76;p1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7" name="Google Shape;77;p1:notes"/>
          <p:cNvSpPr txBox="1"/>
          <p:nvPr>
            <p:ph idx="1" type="body"/>
          </p:nvPr>
        </p:nvSpPr>
        <p:spPr>
          <a:xfrm>
            <a:off x="934720" y="4415789"/>
            <a:ext cx="5140958" cy="4183379"/>
          </a:xfrm>
          <a:prstGeom prst="rect">
            <a:avLst/>
          </a:prstGeom>
          <a:noFill/>
          <a:ln>
            <a:noFill/>
          </a:ln>
        </p:spPr>
        <p:txBody>
          <a:bodyPr anchorCtr="0" anchor="t" bIns="46500" lIns="93000" spcFirstLastPara="1" rIns="93000" wrap="square" tIns="465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7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93" name="Google Shape;193;p7:notes"/>
          <p:cNvSpPr txBox="1"/>
          <p:nvPr>
            <p:ph idx="1" type="body"/>
          </p:nvPr>
        </p:nvSpPr>
        <p:spPr>
          <a:xfrm>
            <a:off x="934720" y="4415789"/>
            <a:ext cx="5140958" cy="4183379"/>
          </a:xfrm>
          <a:prstGeom prst="rect">
            <a:avLst/>
          </a:prstGeom>
          <a:noFill/>
          <a:ln>
            <a:noFill/>
          </a:ln>
        </p:spPr>
        <p:txBody>
          <a:bodyPr anchorCtr="0" anchor="t" bIns="46500" lIns="93000" spcFirstLastPara="1" rIns="93000" wrap="square" tIns="465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94" name="Google Shape;194;p7:notes"/>
          <p:cNvSpPr txBox="1"/>
          <p:nvPr>
            <p:ph idx="12" type="sldNum"/>
          </p:nvPr>
        </p:nvSpPr>
        <p:spPr>
          <a:xfrm>
            <a:off x="3972560" y="8831578"/>
            <a:ext cx="3037839" cy="464818"/>
          </a:xfrm>
          <a:prstGeom prst="rect">
            <a:avLst/>
          </a:prstGeom>
          <a:noFill/>
          <a:ln>
            <a:noFill/>
          </a:ln>
        </p:spPr>
        <p:txBody>
          <a:bodyPr anchorCtr="0" anchor="b" bIns="46500" lIns="93000" spcFirstLastPara="1" rIns="93000" wrap="square" tIns="465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8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06" name="Google Shape;206;p8:notes"/>
          <p:cNvSpPr txBox="1"/>
          <p:nvPr>
            <p:ph idx="1" type="body"/>
          </p:nvPr>
        </p:nvSpPr>
        <p:spPr>
          <a:xfrm>
            <a:off x="934720" y="4415789"/>
            <a:ext cx="5140958" cy="4183379"/>
          </a:xfrm>
          <a:prstGeom prst="rect">
            <a:avLst/>
          </a:prstGeom>
          <a:noFill/>
          <a:ln>
            <a:noFill/>
          </a:ln>
        </p:spPr>
        <p:txBody>
          <a:bodyPr anchorCtr="0" anchor="t" bIns="46500" lIns="93000" spcFirstLastPara="1" rIns="93000" wrap="square" tIns="465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07" name="Google Shape;207;p8:notes"/>
          <p:cNvSpPr txBox="1"/>
          <p:nvPr>
            <p:ph idx="12" type="sldNum"/>
          </p:nvPr>
        </p:nvSpPr>
        <p:spPr>
          <a:xfrm>
            <a:off x="3972560" y="8831578"/>
            <a:ext cx="3037839" cy="464818"/>
          </a:xfrm>
          <a:prstGeom prst="rect">
            <a:avLst/>
          </a:prstGeom>
          <a:noFill/>
          <a:ln>
            <a:noFill/>
          </a:ln>
        </p:spPr>
        <p:txBody>
          <a:bodyPr anchorCtr="0" anchor="b" bIns="46500" lIns="93000" spcFirstLastPara="1" rIns="93000" wrap="square" tIns="465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6:notes"/>
          <p:cNvSpPr/>
          <p:nvPr>
            <p:ph idx="2" type="sldImg"/>
          </p:nvPr>
        </p:nvSpPr>
        <p:spPr>
          <a:xfrm>
            <a:off x="1198562" y="693737"/>
            <a:ext cx="4618036" cy="346392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3" name="Google Shape;213;p16:notes"/>
          <p:cNvSpPr txBox="1"/>
          <p:nvPr>
            <p:ph idx="1" type="body"/>
          </p:nvPr>
        </p:nvSpPr>
        <p:spPr>
          <a:xfrm>
            <a:off x="935683" y="4388900"/>
            <a:ext cx="5139034" cy="4235239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91375" spcFirstLastPara="1" rIns="91375" wrap="square" tIns="456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4" name="Google Shape;84;p2:notes"/>
          <p:cNvSpPr txBox="1"/>
          <p:nvPr>
            <p:ph idx="1" type="body"/>
          </p:nvPr>
        </p:nvSpPr>
        <p:spPr>
          <a:xfrm>
            <a:off x="934720" y="4415789"/>
            <a:ext cx="5140958" cy="4183379"/>
          </a:xfrm>
          <a:prstGeom prst="rect">
            <a:avLst/>
          </a:prstGeom>
          <a:noFill/>
          <a:ln>
            <a:noFill/>
          </a:ln>
        </p:spPr>
        <p:txBody>
          <a:bodyPr anchorCtr="0" anchor="t" bIns="46500" lIns="93000" spcFirstLastPara="1" rIns="93000" wrap="square" tIns="465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None/>
            </a:pPr>
            <a:r>
              <a:t/>
            </a:r>
            <a:endParaRPr/>
          </a:p>
        </p:txBody>
      </p:sp>
      <p:sp>
        <p:nvSpPr>
          <p:cNvPr id="85" name="Google Shape;85;p2:notes"/>
          <p:cNvSpPr txBox="1"/>
          <p:nvPr>
            <p:ph idx="12" type="sldNum"/>
          </p:nvPr>
        </p:nvSpPr>
        <p:spPr>
          <a:xfrm>
            <a:off x="3972560" y="8831578"/>
            <a:ext cx="3037839" cy="464818"/>
          </a:xfrm>
          <a:prstGeom prst="rect">
            <a:avLst/>
          </a:prstGeom>
          <a:noFill/>
          <a:ln>
            <a:noFill/>
          </a:ln>
        </p:spPr>
        <p:txBody>
          <a:bodyPr anchorCtr="0" anchor="b" bIns="46500" lIns="93000" spcFirstLastPara="1" rIns="93000" wrap="square" tIns="465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91" name="Google Shape;91;p3:notes"/>
          <p:cNvSpPr txBox="1"/>
          <p:nvPr>
            <p:ph idx="1" type="body"/>
          </p:nvPr>
        </p:nvSpPr>
        <p:spPr>
          <a:xfrm>
            <a:off x="934720" y="4415789"/>
            <a:ext cx="5140958" cy="4183379"/>
          </a:xfrm>
          <a:prstGeom prst="rect">
            <a:avLst/>
          </a:prstGeom>
          <a:noFill/>
          <a:ln>
            <a:noFill/>
          </a:ln>
        </p:spPr>
        <p:txBody>
          <a:bodyPr anchorCtr="0" anchor="t" bIns="46500" lIns="93000" spcFirstLastPara="1" rIns="93000" wrap="square" tIns="465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92" name="Google Shape;92;p3:notes"/>
          <p:cNvSpPr txBox="1"/>
          <p:nvPr>
            <p:ph idx="12" type="sldNum"/>
          </p:nvPr>
        </p:nvSpPr>
        <p:spPr>
          <a:xfrm>
            <a:off x="3972560" y="8831578"/>
            <a:ext cx="3037839" cy="464818"/>
          </a:xfrm>
          <a:prstGeom prst="rect">
            <a:avLst/>
          </a:prstGeom>
          <a:noFill/>
          <a:ln>
            <a:noFill/>
          </a:ln>
        </p:spPr>
        <p:txBody>
          <a:bodyPr anchorCtr="0" anchor="b" bIns="46500" lIns="93000" spcFirstLastPara="1" rIns="93000" wrap="square" tIns="465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:notes"/>
          <p:cNvSpPr txBox="1"/>
          <p:nvPr>
            <p:ph idx="1" type="body"/>
          </p:nvPr>
        </p:nvSpPr>
        <p:spPr>
          <a:xfrm>
            <a:off x="934720" y="4415789"/>
            <a:ext cx="5140958" cy="41833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98" name="Google Shape;98;p4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:notes"/>
          <p:cNvSpPr/>
          <p:nvPr/>
        </p:nvSpPr>
        <p:spPr>
          <a:xfrm>
            <a:off x="3972239" y="0"/>
            <a:ext cx="3038158" cy="4641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125" lIns="92275" spcFirstLastPara="1" rIns="92275" wrap="square" tIns="46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5:notes"/>
          <p:cNvSpPr/>
          <p:nvPr/>
        </p:nvSpPr>
        <p:spPr>
          <a:xfrm>
            <a:off x="3972239" y="8830620"/>
            <a:ext cx="3038158" cy="46577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17675" spcFirstLastPara="1" rIns="17675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</a:pPr>
            <a:r>
              <a:rPr b="0" i="1" lang="en-US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5:notes"/>
          <p:cNvSpPr/>
          <p:nvPr/>
        </p:nvSpPr>
        <p:spPr>
          <a:xfrm>
            <a:off x="0" y="8830620"/>
            <a:ext cx="3036556" cy="4657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6125" lIns="92275" spcFirstLastPara="1" rIns="92275" wrap="square" tIns="46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5:notes"/>
          <p:cNvSpPr/>
          <p:nvPr/>
        </p:nvSpPr>
        <p:spPr>
          <a:xfrm>
            <a:off x="0" y="0"/>
            <a:ext cx="3036556" cy="4641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125" lIns="92275" spcFirstLastPara="1" rIns="92275" wrap="square" tIns="46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5:notes"/>
          <p:cNvSpPr/>
          <p:nvPr>
            <p:ph idx="2" type="sldImg"/>
          </p:nvPr>
        </p:nvSpPr>
        <p:spPr>
          <a:xfrm>
            <a:off x="1192212" y="703262"/>
            <a:ext cx="4630735" cy="347344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6" name="Google Shape;136;p5:notes"/>
          <p:cNvSpPr txBox="1"/>
          <p:nvPr>
            <p:ph idx="1" type="body"/>
          </p:nvPr>
        </p:nvSpPr>
        <p:spPr>
          <a:xfrm>
            <a:off x="934078" y="4416112"/>
            <a:ext cx="5142243" cy="4182417"/>
          </a:xfrm>
          <a:prstGeom prst="rect">
            <a:avLst/>
          </a:prstGeom>
          <a:noFill/>
          <a:ln>
            <a:noFill/>
          </a:ln>
        </p:spPr>
        <p:txBody>
          <a:bodyPr anchorCtr="0" anchor="t" bIns="43400" lIns="88425" spcFirstLastPara="1" rIns="88425" wrap="square" tIns="43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0:notes"/>
          <p:cNvSpPr/>
          <p:nvPr>
            <p:ph idx="2" type="sldImg"/>
          </p:nvPr>
        </p:nvSpPr>
        <p:spPr>
          <a:xfrm>
            <a:off x="1198562" y="693737"/>
            <a:ext cx="4618036" cy="346392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5" name="Google Shape;165;p10:notes"/>
          <p:cNvSpPr txBox="1"/>
          <p:nvPr>
            <p:ph idx="1" type="body"/>
          </p:nvPr>
        </p:nvSpPr>
        <p:spPr>
          <a:xfrm>
            <a:off x="935683" y="4388900"/>
            <a:ext cx="5139034" cy="4235239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91375" spcFirstLastPara="1" rIns="91375" wrap="square" tIns="456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1:notes"/>
          <p:cNvSpPr/>
          <p:nvPr>
            <p:ph idx="2" type="sldImg"/>
          </p:nvPr>
        </p:nvSpPr>
        <p:spPr>
          <a:xfrm>
            <a:off x="1198563" y="693738"/>
            <a:ext cx="4618037" cy="3463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2" name="Google Shape;172;p11:notes"/>
          <p:cNvSpPr txBox="1"/>
          <p:nvPr>
            <p:ph idx="1" type="body"/>
          </p:nvPr>
        </p:nvSpPr>
        <p:spPr>
          <a:xfrm>
            <a:off x="935683" y="4388900"/>
            <a:ext cx="5139034" cy="4235239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91375" spcFirstLastPara="1" rIns="91375" wrap="square" tIns="456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3:notes"/>
          <p:cNvSpPr/>
          <p:nvPr>
            <p:ph idx="2" type="sldImg"/>
          </p:nvPr>
        </p:nvSpPr>
        <p:spPr>
          <a:xfrm>
            <a:off x="1198563" y="693738"/>
            <a:ext cx="4618037" cy="34639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9" name="Google Shape;179;p13:notes"/>
          <p:cNvSpPr txBox="1"/>
          <p:nvPr>
            <p:ph idx="1" type="body"/>
          </p:nvPr>
        </p:nvSpPr>
        <p:spPr>
          <a:xfrm>
            <a:off x="935683" y="4388900"/>
            <a:ext cx="5139034" cy="4235239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91375" spcFirstLastPara="1" rIns="91375" wrap="square" tIns="456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6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6" name="Google Shape;186;p6:notes"/>
          <p:cNvSpPr txBox="1"/>
          <p:nvPr>
            <p:ph idx="1" type="body"/>
          </p:nvPr>
        </p:nvSpPr>
        <p:spPr>
          <a:xfrm>
            <a:off x="934720" y="4415789"/>
            <a:ext cx="5140958" cy="4183379"/>
          </a:xfrm>
          <a:prstGeom prst="rect">
            <a:avLst/>
          </a:prstGeom>
          <a:noFill/>
          <a:ln>
            <a:noFill/>
          </a:ln>
        </p:spPr>
        <p:txBody>
          <a:bodyPr anchorCtr="0" anchor="t" bIns="46500" lIns="93000" spcFirstLastPara="1" rIns="93000" wrap="square" tIns="465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87" name="Google Shape;187;p6:notes"/>
          <p:cNvSpPr txBox="1"/>
          <p:nvPr>
            <p:ph idx="12" type="sldNum"/>
          </p:nvPr>
        </p:nvSpPr>
        <p:spPr>
          <a:xfrm>
            <a:off x="3972560" y="8831578"/>
            <a:ext cx="3037839" cy="464818"/>
          </a:xfrm>
          <a:prstGeom prst="rect">
            <a:avLst/>
          </a:prstGeom>
          <a:noFill/>
          <a:ln>
            <a:noFill/>
          </a:ln>
        </p:spPr>
        <p:txBody>
          <a:bodyPr anchorCtr="0" anchor="b" bIns="46500" lIns="93000" spcFirstLastPara="1" rIns="93000" wrap="square" tIns="465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g"/><Relationship Id="rId3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lag_more_blue" id="16" name="Google Shape;16;p2"/>
          <p:cNvPicPr preferRelativeResize="0"/>
          <p:nvPr/>
        </p:nvPicPr>
        <p:blipFill rotWithShape="1">
          <a:blip r:embed="rId2">
            <a:alphaModFix/>
          </a:blip>
          <a:srcRect b="0" l="0" r="15492" t="0"/>
          <a:stretch/>
        </p:blipFill>
        <p:spPr>
          <a:xfrm>
            <a:off x="0" y="2722563"/>
            <a:ext cx="9144000" cy="4118206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2"/>
          <p:cNvSpPr/>
          <p:nvPr/>
        </p:nvSpPr>
        <p:spPr>
          <a:xfrm>
            <a:off x="0" y="2514600"/>
            <a:ext cx="9144000" cy="420687"/>
          </a:xfrm>
          <a:prstGeom prst="rect">
            <a:avLst/>
          </a:prstGeom>
          <a:solidFill>
            <a:srgbClr val="013C8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2"/>
          <p:cNvSpPr/>
          <p:nvPr/>
        </p:nvSpPr>
        <p:spPr>
          <a:xfrm>
            <a:off x="0" y="1708150"/>
            <a:ext cx="9144000" cy="8508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113" lvl="0" marL="40481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Federal Acquisition Service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" name="Google Shape;1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5612" y="455612"/>
            <a:ext cx="850366" cy="85354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2"/>
          <p:cNvSpPr txBox="1"/>
          <p:nvPr/>
        </p:nvSpPr>
        <p:spPr>
          <a:xfrm>
            <a:off x="4114800" y="1066800"/>
            <a:ext cx="4445000" cy="3047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C4C4C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rgbClr val="4C4C4C"/>
                </a:solidFill>
                <a:latin typeface="Arial"/>
                <a:ea typeface="Arial"/>
                <a:cs typeface="Arial"/>
                <a:sym typeface="Arial"/>
              </a:rPr>
              <a:t>U.S. General Services Administration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 txBox="1"/>
          <p:nvPr>
            <p:ph type="title"/>
          </p:nvPr>
        </p:nvSpPr>
        <p:spPr>
          <a:xfrm>
            <a:off x="457200" y="1479550"/>
            <a:ext cx="7769225" cy="5492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 rot="5400000">
            <a:off x="2816224" y="33336"/>
            <a:ext cx="3048000" cy="77692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➢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•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▫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81000" lvl="5" marL="2743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▫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81000" lvl="6" marL="32004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▫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81000" lvl="7" marL="3657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▫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81000" lvl="8" marL="41148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▫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type="title"/>
          </p:nvPr>
        </p:nvSpPr>
        <p:spPr>
          <a:xfrm rot="5400000">
            <a:off x="5274469" y="2489993"/>
            <a:ext cx="3962399" cy="194151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Google Shape;62;p12"/>
          <p:cNvSpPr txBox="1"/>
          <p:nvPr>
            <p:ph idx="1" type="body"/>
          </p:nvPr>
        </p:nvSpPr>
        <p:spPr>
          <a:xfrm rot="5400000">
            <a:off x="1312861" y="622299"/>
            <a:ext cx="3962399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➢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•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▫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81000" lvl="5" marL="2743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▫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81000" lvl="6" marL="32004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▫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81000" lvl="7" marL="3657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▫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81000" lvl="8" marL="41148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▫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Google Shape;63;p12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Text, and Content" type="txAndObj">
  <p:cSld name="TEXT_AND_OBJEC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 txBox="1"/>
          <p:nvPr>
            <p:ph type="title"/>
          </p:nvPr>
        </p:nvSpPr>
        <p:spPr>
          <a:xfrm>
            <a:off x="457200" y="1479550"/>
            <a:ext cx="7769225" cy="5492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Google Shape;66;p13"/>
          <p:cNvSpPr txBox="1"/>
          <p:nvPr>
            <p:ph idx="1" type="body"/>
          </p:nvPr>
        </p:nvSpPr>
        <p:spPr>
          <a:xfrm>
            <a:off x="455612" y="2393950"/>
            <a:ext cx="380841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➢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•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▫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81000" lvl="5" marL="2743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▫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81000" lvl="6" marL="32004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▫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81000" lvl="7" marL="3657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▫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81000" lvl="8" marL="41148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▫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Google Shape;67;p13"/>
          <p:cNvSpPr txBox="1"/>
          <p:nvPr>
            <p:ph idx="2" type="body"/>
          </p:nvPr>
        </p:nvSpPr>
        <p:spPr>
          <a:xfrm>
            <a:off x="4416425" y="2393950"/>
            <a:ext cx="3808413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➢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•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▫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81000" lvl="5" marL="2743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▫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81000" lvl="6" marL="32004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▫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81000" lvl="7" marL="3657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▫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81000" lvl="8" marL="41148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▫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Google Shape;68;p13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Text and Chart" type="txAndChart">
  <p:cSld name="TEXT_AND_CHAR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457200" y="1479550"/>
            <a:ext cx="7769225" cy="5492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Google Shape;71;p14"/>
          <p:cNvSpPr txBox="1"/>
          <p:nvPr>
            <p:ph idx="1" type="body"/>
          </p:nvPr>
        </p:nvSpPr>
        <p:spPr>
          <a:xfrm>
            <a:off x="455612" y="2393950"/>
            <a:ext cx="380841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➢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•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▫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81000" lvl="5" marL="2743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▫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81000" lvl="6" marL="32004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▫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81000" lvl="7" marL="3657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▫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81000" lvl="8" marL="41148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▫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Google Shape;72;p14"/>
          <p:cNvSpPr/>
          <p:nvPr>
            <p:ph idx="2" type="chart"/>
          </p:nvPr>
        </p:nvSpPr>
        <p:spPr>
          <a:xfrm>
            <a:off x="4416425" y="2393950"/>
            <a:ext cx="3808413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➢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•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▫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▫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▫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▫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▫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Google Shape;73;p14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457200" y="1479550"/>
            <a:ext cx="7769225" cy="5492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455612" y="2393950"/>
            <a:ext cx="7769225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13C88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13C88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13C88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13C88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13C88"/>
              </a:buClr>
              <a:buSzPts val="2400"/>
              <a:buFont typeface="Noto Sans Symbols"/>
              <a:buChar char="▫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81000" lvl="5" marL="2743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▫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81000" lvl="6" marL="32004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▫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81000" lvl="7" marL="3657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▫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81000" lvl="8" marL="41148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▫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457200" y="1479550"/>
            <a:ext cx="7769225" cy="5492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  <a:defRPr b="0" i="0" sz="2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  <a:defRPr b="0" i="0" sz="18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b="0" i="0" sz="16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  <a:defRPr b="0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  <a:defRPr b="0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  <a:defRPr b="0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  <a:defRPr b="0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  <a:defRPr b="0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  <a:defRPr b="0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/>
          <p:nvPr>
            <p:ph type="title"/>
          </p:nvPr>
        </p:nvSpPr>
        <p:spPr>
          <a:xfrm>
            <a:off x="457200" y="1479550"/>
            <a:ext cx="7769225" cy="5492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6"/>
          <p:cNvSpPr txBox="1"/>
          <p:nvPr>
            <p:ph idx="1" type="body"/>
          </p:nvPr>
        </p:nvSpPr>
        <p:spPr>
          <a:xfrm>
            <a:off x="455612" y="2393950"/>
            <a:ext cx="380841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➢"/>
              <a:defRPr b="0" i="0" sz="28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•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▫"/>
              <a:defRPr b="0" i="0" sz="18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▫"/>
              <a:defRPr b="0" i="0" sz="18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▫"/>
              <a:defRPr b="0" i="0" sz="18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▫"/>
              <a:defRPr b="0" i="0" sz="18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▫"/>
              <a:defRPr b="0" i="0" sz="18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2" type="body"/>
          </p:nvPr>
        </p:nvSpPr>
        <p:spPr>
          <a:xfrm>
            <a:off x="4416425" y="2393950"/>
            <a:ext cx="3808413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➢"/>
              <a:defRPr b="0" i="0" sz="28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•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▫"/>
              <a:defRPr b="0" i="0" sz="18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▫"/>
              <a:defRPr b="0" i="0" sz="18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▫"/>
              <a:defRPr b="0" i="0" sz="18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▫"/>
              <a:defRPr b="0" i="0" sz="18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▫"/>
              <a:defRPr b="0" i="0" sz="18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6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  <a:defRPr b="1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  <a:defRPr b="1" i="0" sz="2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b="1" i="0" sz="18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  <a:defRPr b="1" i="0" sz="16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  <a:defRPr b="1" i="0" sz="16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  <a:defRPr b="1" i="0" sz="16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  <a:defRPr b="1" i="0" sz="16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  <a:defRPr b="1" i="0" sz="16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  <a:defRPr b="1" i="0" sz="16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2" type="body"/>
          </p:nvPr>
        </p:nvSpPr>
        <p:spPr>
          <a:xfrm>
            <a:off x="457200" y="2174875"/>
            <a:ext cx="4040187" cy="39512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➢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▫"/>
              <a:defRPr b="0" i="0" sz="16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▫"/>
              <a:defRPr b="0" i="0" sz="16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▫"/>
              <a:defRPr b="0" i="0" sz="16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▫"/>
              <a:defRPr b="0" i="0" sz="16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▫"/>
              <a:defRPr b="0" i="0" sz="16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3" type="body"/>
          </p:nvPr>
        </p:nvSpPr>
        <p:spPr>
          <a:xfrm>
            <a:off x="4645025" y="1535112"/>
            <a:ext cx="4041773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  <a:defRPr b="1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  <a:defRPr b="1" i="0" sz="2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b="1" i="0" sz="18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  <a:defRPr b="1" i="0" sz="16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  <a:defRPr b="1" i="0" sz="16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  <a:defRPr b="1" i="0" sz="16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  <a:defRPr b="1" i="0" sz="16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  <a:defRPr b="1" i="0" sz="16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  <a:defRPr b="1" i="0" sz="16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7"/>
          <p:cNvSpPr txBox="1"/>
          <p:nvPr>
            <p:ph idx="4" type="body"/>
          </p:nvPr>
        </p:nvSpPr>
        <p:spPr>
          <a:xfrm>
            <a:off x="4645025" y="2174875"/>
            <a:ext cx="4041773" cy="39512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➢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•"/>
              <a:defRPr b="0" i="0" sz="2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▫"/>
              <a:defRPr b="0" i="0" sz="16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▫"/>
              <a:defRPr b="0" i="0" sz="16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▫"/>
              <a:defRPr b="0" i="0" sz="16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▫"/>
              <a:defRPr b="0" i="0" sz="16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▫"/>
              <a:defRPr b="0" i="0" sz="16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/>
          <p:nvPr>
            <p:ph type="title"/>
          </p:nvPr>
        </p:nvSpPr>
        <p:spPr>
          <a:xfrm>
            <a:off x="457200" y="273050"/>
            <a:ext cx="3008313" cy="116204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2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1" type="body"/>
          </p:nvPr>
        </p:nvSpPr>
        <p:spPr>
          <a:xfrm>
            <a:off x="3575050" y="273050"/>
            <a:ext cx="5111750" cy="58531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Char char="➢"/>
              <a:defRPr b="0" i="0" sz="32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•"/>
              <a:defRPr b="0" i="0" sz="28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▫"/>
              <a:defRPr b="0" i="0" sz="2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▫"/>
              <a:defRPr b="0" i="0" sz="2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▫"/>
              <a:defRPr b="0" i="0" sz="2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▫"/>
              <a:defRPr b="0" i="0" sz="2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▫"/>
              <a:defRPr b="0" i="0" sz="2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  <a:defRPr b="0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  <a:defRPr b="0" i="0" sz="12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b="0" i="0" sz="1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  <a:defRPr b="0" i="0" sz="9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  <a:defRPr b="0" i="0" sz="9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  <a:defRPr b="0" i="0" sz="9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  <a:defRPr b="0" i="0" sz="9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  <a:defRPr b="0" i="0" sz="9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  <a:defRPr b="0" i="0" sz="9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Google Shape;50;p9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"/>
          <p:cNvSpPr txBox="1"/>
          <p:nvPr>
            <p:ph type="title"/>
          </p:nvPr>
        </p:nvSpPr>
        <p:spPr>
          <a:xfrm>
            <a:off x="1792288" y="4800600"/>
            <a:ext cx="5486399" cy="56673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2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0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54" name="Google Shape;54;p10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  <a:defRPr b="0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  <a:defRPr b="0" i="0" sz="12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b="0" i="0" sz="1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  <a:defRPr b="0" i="0" sz="9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  <a:defRPr b="0" i="0" sz="9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  <a:defRPr b="0" i="0" sz="9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  <a:defRPr b="0" i="0" sz="9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  <a:defRPr b="0" i="0" sz="9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  <a:defRPr b="0" i="0" sz="9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Google Shape;55;p10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idx="1" type="body"/>
          </p:nvPr>
        </p:nvSpPr>
        <p:spPr>
          <a:xfrm>
            <a:off x="455612" y="2393950"/>
            <a:ext cx="7769225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➢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•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▫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81000" lvl="5" marL="2743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▫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81000" lvl="6" marL="3200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▫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81000" lvl="7" marL="3657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▫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81000" lvl="8" marL="41148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▫"/>
              <a:defRPr b="0" i="0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type="title"/>
          </p:nvPr>
        </p:nvSpPr>
        <p:spPr>
          <a:xfrm>
            <a:off x="457200" y="1479550"/>
            <a:ext cx="7769225" cy="5492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" name="Google Shape;13;p1"/>
          <p:cNvSpPr/>
          <p:nvPr/>
        </p:nvSpPr>
        <p:spPr>
          <a:xfrm>
            <a:off x="0" y="685800"/>
            <a:ext cx="9144000" cy="420687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4763" lvl="0" marL="34766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Federal Acquisition Service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1239" id="14" name="Google Shape;14;p1"/>
          <p:cNvPicPr preferRelativeResize="0"/>
          <p:nvPr/>
        </p:nvPicPr>
        <p:blipFill rotWithShape="1">
          <a:blip r:embed="rId1">
            <a:alphaModFix/>
          </a:blip>
          <a:srcRect b="0" l="0" r="0" t="43367"/>
          <a:stretch/>
        </p:blipFill>
        <p:spPr>
          <a:xfrm>
            <a:off x="0" y="0"/>
            <a:ext cx="9107424" cy="704568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jpg"/><Relationship Id="rId4" Type="http://schemas.openxmlformats.org/officeDocument/2006/relationships/image" Target="../media/image12.jpg"/><Relationship Id="rId5" Type="http://schemas.openxmlformats.org/officeDocument/2006/relationships/image" Target="../media/image9.png"/><Relationship Id="rId6" Type="http://schemas.openxmlformats.org/officeDocument/2006/relationships/image" Target="../media/image6.jpg"/><Relationship Id="rId7" Type="http://schemas.openxmlformats.org/officeDocument/2006/relationships/image" Target="../media/image7.jpg"/><Relationship Id="rId8" Type="http://schemas.openxmlformats.org/officeDocument/2006/relationships/image" Target="../media/image10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/>
          <p:nvPr/>
        </p:nvSpPr>
        <p:spPr>
          <a:xfrm>
            <a:off x="457200" y="2971800"/>
            <a:ext cx="7827963" cy="1905001"/>
          </a:xfrm>
          <a:prstGeom prst="rect">
            <a:avLst/>
          </a:prstGeom>
          <a:noFill/>
          <a:ln>
            <a:noFill/>
          </a:ln>
          <a:effectLst>
            <a:outerShdw rotWithShape="0" algn="ctr" dir="2700000" dist="35921">
              <a:schemeClr val="dk2"/>
            </a:outerShdw>
          </a:effectLst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</a:pPr>
            <a:r>
              <a:rPr b="1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Overview of Assisted Acquisition Services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June 2023</a:t>
            </a:r>
            <a:endParaRPr b="1" i="0" sz="3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Region 4 Assisted Acquisition Services Division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5"/>
          <p:cNvSpPr/>
          <p:nvPr/>
        </p:nvSpPr>
        <p:spPr>
          <a:xfrm>
            <a:off x="428016" y="5867400"/>
            <a:ext cx="7827963" cy="457200"/>
          </a:xfrm>
          <a:prstGeom prst="rect">
            <a:avLst/>
          </a:prstGeom>
          <a:noFill/>
          <a:ln>
            <a:noFill/>
          </a:ln>
          <a:effectLst>
            <a:outerShdw rotWithShape="0" algn="ctr" dir="2700000" dist="35921">
              <a:schemeClr val="dk2"/>
            </a:outerShdw>
          </a:effectLst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5"/>
          <p:cNvSpPr/>
          <p:nvPr/>
        </p:nvSpPr>
        <p:spPr>
          <a:xfrm>
            <a:off x="617540" y="6019800"/>
            <a:ext cx="7696198" cy="4247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" lvl="0" marL="3175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4"/>
          <p:cNvSpPr txBox="1"/>
          <p:nvPr>
            <p:ph type="title"/>
          </p:nvPr>
        </p:nvSpPr>
        <p:spPr>
          <a:xfrm>
            <a:off x="455625" y="1332675"/>
            <a:ext cx="7769099" cy="5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</a:pPr>
            <a:r>
              <a:rPr b="1" i="0" lang="en-US" sz="288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Innovative and Flexible Solutions</a:t>
            </a:r>
            <a:br>
              <a:rPr b="1" i="0" lang="en-US" sz="144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</a:br>
            <a:endParaRPr b="1" i="0" sz="1440" u="none" cap="none" strike="noStrike">
              <a:solidFill>
                <a:srgbClr val="013C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24"/>
          <p:cNvSpPr txBox="1"/>
          <p:nvPr>
            <p:ph idx="1" type="body"/>
          </p:nvPr>
        </p:nvSpPr>
        <p:spPr>
          <a:xfrm>
            <a:off x="455612" y="2176272"/>
            <a:ext cx="7769225" cy="38435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2400"/>
              <a:buFont typeface="Arial"/>
              <a:buNone/>
            </a:pPr>
            <a:r>
              <a:rPr b="1" i="1" lang="en-US" sz="18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Customer Focused… </a:t>
            </a:r>
            <a:endParaRPr/>
          </a:p>
          <a:p>
            <a:pPr indent="-2222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13C88"/>
              </a:buClr>
              <a:buSzPts val="24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013C88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13C88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Customized Acquisition Solutions</a:t>
            </a:r>
            <a:endParaRPr/>
          </a:p>
          <a:p>
            <a:pPr indent="-2222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13C88"/>
              </a:buClr>
              <a:buSzPts val="1800"/>
              <a:buFont typeface="Arial"/>
              <a:buChar char="•"/>
            </a:pPr>
            <a:r>
              <a:rPr b="0" i="1" lang="en-US" sz="18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We don’t put you into a box</a:t>
            </a:r>
            <a:endParaRPr/>
          </a:p>
          <a:p>
            <a:pPr indent="-2222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13C88"/>
              </a:buClr>
              <a:buSzPts val="1800"/>
              <a:buFont typeface="Arial"/>
              <a:buChar char="•"/>
            </a:pPr>
            <a:r>
              <a:rPr b="0" i="1" lang="en-US" sz="18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The “right” acquisition is the one that works for you!  </a:t>
            </a:r>
            <a:endParaRPr/>
          </a:p>
          <a:p>
            <a:pPr indent="-342900" lvl="1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13C88"/>
              </a:buClr>
              <a:buSzPts val="1800"/>
              <a:buFont typeface="Noto Sans Symbols"/>
              <a:buChar char="•"/>
            </a:pPr>
            <a:r>
              <a:rPr b="1" i="0" lang="en-US" sz="18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Expertise Acquiring Full Suite of Professional Services</a:t>
            </a:r>
            <a:endParaRPr/>
          </a:p>
          <a:p>
            <a:pPr indent="-2222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13C88"/>
              </a:buClr>
              <a:buSzPts val="1800"/>
              <a:buFont typeface="Arial"/>
              <a:buChar char="•"/>
            </a:pPr>
            <a:r>
              <a:rPr b="0" i="1" lang="en-US" sz="18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Information Technology Services, Professional Management Services, Engineering Services, Logistics, Consulting Services (which includes continuous process improvement), Energy, Environmental, Financial, etc.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13C88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No Restrictions on Contract Vehicles</a:t>
            </a:r>
            <a:endParaRPr/>
          </a:p>
          <a:p>
            <a:pPr indent="-2222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13C88"/>
              </a:buClr>
              <a:buSzPts val="1800"/>
              <a:buFont typeface="Arial"/>
              <a:buChar char="•"/>
            </a:pPr>
            <a:r>
              <a:rPr b="0" i="1" lang="en-US" sz="18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Schedules, GWACs, BPAs, IDIQs,</a:t>
            </a:r>
            <a:r>
              <a:rPr b="0" i="1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1" lang="en-US" sz="18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MAC’s, Open Market, Other Agency-Wide Contracts  </a:t>
            </a:r>
            <a:r>
              <a:rPr b="0" i="1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(ASTRO DPA holder) (SBIR3 Pilot Program)</a:t>
            </a:r>
            <a:endParaRPr>
              <a:solidFill>
                <a:srgbClr val="FF0000"/>
              </a:solidFill>
            </a:endParaRPr>
          </a:p>
        </p:txBody>
      </p:sp>
      <p:pic>
        <p:nvPicPr>
          <p:cNvPr descr="https://encrypted-tbn2.gstatic.com/images?q=tbn:ANd9GcQF5qkCqEhfBTYZVPGBNw-31WnnLM3hLD32v1st3SHP1Jf6tg3u-g" id="198" name="Google Shape;198;p24" title="department of the air force logo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27526" y="2155316"/>
            <a:ext cx="609218" cy="60921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usarmy.vo.llnwd.net/e2/rv5_downloads/symbols/ArmySealHigh.jpg" id="199" name="Google Shape;199;p24" title="US Army seal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765644" y="2155316"/>
            <a:ext cx="609355" cy="60935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S-DeptOfNavy-Seal.svg" id="200" name="Google Shape;200;p24" title="US Navy seal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428700" y="2155316"/>
            <a:ext cx="609355" cy="60935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b-29s-over-korea.com/US-Marines-at-Chosin-Reservoir/images/USMC-logo.jpg" id="201" name="Google Shape;201;p24" title="US Marine seal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045257" y="2155316"/>
            <a:ext cx="602400" cy="60898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westernjournalism.com/wp-content/uploads/2013/02/CDC-logo-SC.jpg" id="202" name="Google Shape;202;p24" title="CDC logo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674755" y="2209800"/>
            <a:ext cx="831115" cy="60935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encrypted-tbn0.gstatic.com/images?q=tbn:ANd9GcTZPQJ2X79kLqjfToSAw3ixX14AM26kOOC_J7AXsENRqKLbdsaw" id="203" name="Google Shape;203;p24" title="environmental protection agency logo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529755" y="2133600"/>
            <a:ext cx="700689" cy="761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5"/>
          <p:cNvSpPr txBox="1"/>
          <p:nvPr>
            <p:ph type="title"/>
          </p:nvPr>
        </p:nvSpPr>
        <p:spPr>
          <a:xfrm>
            <a:off x="455687" y="1219250"/>
            <a:ext cx="7769099" cy="5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</a:pPr>
            <a:r>
              <a:rPr b="1" i="0" lang="en-US" sz="288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Innovative and Flexible Solutions</a:t>
            </a:r>
            <a:br>
              <a:rPr b="1" i="0" lang="en-US" sz="144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</a:br>
            <a:endParaRPr b="1" i="0" sz="1440" u="none" cap="none" strike="noStrike">
              <a:solidFill>
                <a:srgbClr val="013C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25"/>
          <p:cNvSpPr txBox="1"/>
          <p:nvPr>
            <p:ph idx="1" type="body"/>
          </p:nvPr>
        </p:nvSpPr>
        <p:spPr>
          <a:xfrm>
            <a:off x="512187" y="1915972"/>
            <a:ext cx="7769099" cy="445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2261"/>
              <a:buFont typeface="Arial"/>
              <a:buChar char="•"/>
            </a:pPr>
            <a:r>
              <a:rPr b="1" i="0" lang="en-US" sz="222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No Restrictions on Contract Types or Dollar Value</a:t>
            </a:r>
            <a:endParaRPr/>
          </a:p>
          <a:p>
            <a:pPr indent="-222250" lvl="1" marL="742950" marR="0" rtl="0" algn="l">
              <a:lnSpc>
                <a:spcPct val="100000"/>
              </a:lnSpc>
              <a:spcBef>
                <a:spcPts val="444"/>
              </a:spcBef>
              <a:spcAft>
                <a:spcPts val="0"/>
              </a:spcAft>
              <a:buClr>
                <a:srgbClr val="013C88"/>
              </a:buClr>
              <a:buSzPts val="2261"/>
              <a:buFont typeface="Arial"/>
              <a:buChar char="•"/>
            </a:pPr>
            <a:r>
              <a:rPr b="0" i="1" lang="en-US" sz="222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FFP, T&amp;M or LH, Cost, Hybrids (What makes sense?)</a:t>
            </a:r>
            <a:endParaRPr b="0" i="1" sz="2220" u="none" cap="none" strike="noStrike">
              <a:solidFill>
                <a:srgbClr val="013C88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444"/>
              </a:spcBef>
              <a:spcAft>
                <a:spcPts val="0"/>
              </a:spcAft>
              <a:buNone/>
            </a:pPr>
            <a:r>
              <a:t/>
            </a:r>
            <a:endParaRPr i="1" sz="2220"/>
          </a:p>
          <a:p>
            <a:pPr indent="-342900" lvl="1" marL="342900" marR="0" rtl="0" algn="l">
              <a:lnSpc>
                <a:spcPct val="100000"/>
              </a:lnSpc>
              <a:spcBef>
                <a:spcPts val="444"/>
              </a:spcBef>
              <a:spcAft>
                <a:spcPts val="0"/>
              </a:spcAft>
              <a:buClr>
                <a:srgbClr val="013C88"/>
              </a:buClr>
              <a:buSzPts val="2261"/>
              <a:buFont typeface="Noto Sans Symbols"/>
              <a:buChar char="•"/>
            </a:pPr>
            <a:r>
              <a:rPr b="1" i="0" lang="en-US" sz="222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Focused on Streamlining Acquisitions </a:t>
            </a:r>
            <a:endParaRPr/>
          </a:p>
          <a:p>
            <a:pPr indent="-222250" lvl="1" marL="742950" marR="0" rtl="0" algn="l">
              <a:lnSpc>
                <a:spcPct val="100000"/>
              </a:lnSpc>
              <a:spcBef>
                <a:spcPts val="444"/>
              </a:spcBef>
              <a:spcAft>
                <a:spcPts val="0"/>
              </a:spcAft>
              <a:buClr>
                <a:srgbClr val="013C88"/>
              </a:buClr>
              <a:buSzPts val="2261"/>
              <a:buFont typeface="Arial"/>
              <a:buChar char="•"/>
            </a:pPr>
            <a:r>
              <a:rPr b="0" i="1" lang="en-US" sz="222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Interview Style Oral Evaluations</a:t>
            </a:r>
            <a:endParaRPr/>
          </a:p>
          <a:p>
            <a:pPr indent="-222250" lvl="1" marL="742950" marR="0" rtl="0" algn="l">
              <a:lnSpc>
                <a:spcPct val="100000"/>
              </a:lnSpc>
              <a:spcBef>
                <a:spcPts val="444"/>
              </a:spcBef>
              <a:spcAft>
                <a:spcPts val="0"/>
              </a:spcAft>
              <a:buClr>
                <a:srgbClr val="013C88"/>
              </a:buClr>
              <a:buSzPts val="2261"/>
              <a:buFont typeface="Arial"/>
              <a:buChar char="•"/>
            </a:pPr>
            <a:r>
              <a:rPr b="0" i="1" lang="en-US" sz="222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Multi-Phased Procurements </a:t>
            </a:r>
            <a:endParaRPr b="0" i="1" sz="2220" u="none" cap="none" strike="noStrike">
              <a:solidFill>
                <a:srgbClr val="013C88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444"/>
              </a:spcBef>
              <a:spcAft>
                <a:spcPts val="0"/>
              </a:spcAft>
              <a:buNone/>
            </a:pPr>
            <a:r>
              <a:t/>
            </a:r>
            <a:endParaRPr i="1" sz="2220"/>
          </a:p>
          <a:p>
            <a:pPr indent="-342900" lvl="1" marL="342900" marR="0" rtl="0" algn="l">
              <a:lnSpc>
                <a:spcPct val="100000"/>
              </a:lnSpc>
              <a:spcBef>
                <a:spcPts val="444"/>
              </a:spcBef>
              <a:spcAft>
                <a:spcPts val="0"/>
              </a:spcAft>
              <a:buClr>
                <a:srgbClr val="013C88"/>
              </a:buClr>
              <a:buSzPts val="2261"/>
              <a:buFont typeface="Noto Sans Symbols"/>
              <a:buChar char="•"/>
            </a:pPr>
            <a:r>
              <a:rPr b="1" i="0" lang="en-US" sz="222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Cradle-to-Grave Support</a:t>
            </a:r>
            <a:endParaRPr/>
          </a:p>
          <a:p>
            <a:pPr indent="-222250" lvl="1" marL="742950" marR="0" rtl="0" algn="l">
              <a:lnSpc>
                <a:spcPct val="100000"/>
              </a:lnSpc>
              <a:spcBef>
                <a:spcPts val="444"/>
              </a:spcBef>
              <a:spcAft>
                <a:spcPts val="0"/>
              </a:spcAft>
              <a:buClr>
                <a:srgbClr val="013C88"/>
              </a:buClr>
              <a:buSzPts val="2261"/>
              <a:buFont typeface="Arial"/>
              <a:buChar char="•"/>
            </a:pPr>
            <a:r>
              <a:rPr b="0" i="1" lang="en-US" sz="222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From award, kick-off, administration to closeout</a:t>
            </a:r>
            <a:endParaRPr/>
          </a:p>
          <a:p>
            <a:pPr indent="-222250" lvl="1" marL="742950" marR="0" rtl="0" algn="l">
              <a:lnSpc>
                <a:spcPct val="100000"/>
              </a:lnSpc>
              <a:spcBef>
                <a:spcPts val="444"/>
              </a:spcBef>
              <a:spcAft>
                <a:spcPts val="0"/>
              </a:spcAft>
              <a:buClr>
                <a:srgbClr val="013C88"/>
              </a:buClr>
              <a:buSzPts val="2261"/>
              <a:buFont typeface="Arial"/>
              <a:buChar char="•"/>
            </a:pPr>
            <a:r>
              <a:rPr b="0" i="1" lang="en-US" sz="222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Respond to protests, claims and contract FOIAs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6"/>
          <p:cNvSpPr txBox="1"/>
          <p:nvPr>
            <p:ph type="title"/>
          </p:nvPr>
        </p:nvSpPr>
        <p:spPr>
          <a:xfrm>
            <a:off x="20782" y="1094600"/>
            <a:ext cx="7769225" cy="1384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b="1" i="0" lang="en-US" sz="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Agency Seals</a:t>
            </a:r>
            <a:endParaRPr/>
          </a:p>
        </p:txBody>
      </p:sp>
      <p:sp>
        <p:nvSpPr>
          <p:cNvPr descr="https://lh3.googleusercontent.com/-apwEJPWFHwY/UiPirc4PbFI/AAAAAAAAOk8/mfw4NJgY9dE/w810-h809-no/NASA_logo.svg+%25282000px%2529.png" id="216" name="Google Shape;216;p26" title="NASA logo"/>
          <p:cNvSpPr/>
          <p:nvPr/>
        </p:nvSpPr>
        <p:spPr>
          <a:xfrm>
            <a:off x="6019800" y="3962400"/>
            <a:ext cx="2441414" cy="24383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7" name="Google Shape;217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775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type="title"/>
          </p:nvPr>
        </p:nvSpPr>
        <p:spPr>
          <a:xfrm>
            <a:off x="457200" y="1479550"/>
            <a:ext cx="7769225" cy="549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</a:pPr>
            <a:r>
              <a:rPr b="1" i="0" lang="en-US" sz="261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GSA Mission Statement</a:t>
            </a:r>
            <a:br>
              <a:rPr b="1" i="0" lang="en-US" sz="144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1" lang="en-US" sz="144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“The mission of GSA is to deliver the best value in real estate, acquisition, and technology services to government and the American people.”</a:t>
            </a:r>
            <a:endParaRPr/>
          </a:p>
        </p:txBody>
      </p:sp>
      <p:sp>
        <p:nvSpPr>
          <p:cNvPr id="88" name="Google Shape;88;p16"/>
          <p:cNvSpPr txBox="1"/>
          <p:nvPr>
            <p:ph idx="1" type="body"/>
          </p:nvPr>
        </p:nvSpPr>
        <p:spPr>
          <a:xfrm>
            <a:off x="457200" y="2514600"/>
            <a:ext cx="7769225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99326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2261"/>
              <a:buFont typeface="Arial"/>
              <a:buNone/>
            </a:pPr>
            <a:r>
              <a:t/>
            </a:r>
            <a:endParaRPr/>
          </a:p>
          <a:p>
            <a:pPr indent="-199326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2261"/>
              <a:buFont typeface="Arial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2261"/>
              <a:buNone/>
            </a:pPr>
            <a:r>
              <a:rPr lang="en-US"/>
              <a:t>We are a full service, contracting office, we can buy any service or commodity a clients needs, EXCEPT construction services, weapon systems/explosives, and architect/engineering services (A&amp;E).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/>
          <p:nvPr>
            <p:ph type="title"/>
          </p:nvPr>
        </p:nvSpPr>
        <p:spPr>
          <a:xfrm>
            <a:off x="457200" y="1479550"/>
            <a:ext cx="7769225" cy="549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</a:pPr>
            <a:r>
              <a:rPr b="1" i="0" lang="en-US" sz="261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GSA Mission Statement</a:t>
            </a:r>
            <a:br>
              <a:rPr b="1" i="0" lang="en-US" sz="144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1" lang="en-US" sz="144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“The mission of GSA is to deliver the best value in real estate, acquisition, and technology services to government and the American people.”</a:t>
            </a:r>
            <a:endParaRPr/>
          </a:p>
        </p:txBody>
      </p:sp>
      <p:sp>
        <p:nvSpPr>
          <p:cNvPr id="95" name="Google Shape;95;p17"/>
          <p:cNvSpPr txBox="1"/>
          <p:nvPr>
            <p:ph idx="1" type="body"/>
          </p:nvPr>
        </p:nvSpPr>
        <p:spPr>
          <a:xfrm>
            <a:off x="457200" y="2514600"/>
            <a:ext cx="7769225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2261"/>
              <a:buFont typeface="Arial"/>
              <a:buChar char="•"/>
            </a:pPr>
            <a:r>
              <a:rPr b="1" i="0" lang="en-US" sz="222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Agile Organization</a:t>
            </a:r>
            <a:endParaRPr/>
          </a:p>
          <a:p>
            <a:pPr indent="-222250" lvl="1" marL="742950" marR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013C88"/>
              </a:buClr>
              <a:buSzPts val="2261"/>
              <a:buFont typeface="Arial"/>
              <a:buChar char="•"/>
            </a:pPr>
            <a:r>
              <a:rPr b="0" i="1" lang="en-US" sz="222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Streamlined processes and dedicated acquisition team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013C88"/>
              </a:buClr>
              <a:buSzPts val="2261"/>
              <a:buFont typeface="Arial"/>
              <a:buChar char="•"/>
            </a:pPr>
            <a:r>
              <a:rPr b="1" i="0" lang="en-US" sz="222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Innovative and Flexible Solutions</a:t>
            </a:r>
            <a:endParaRPr/>
          </a:p>
          <a:p>
            <a:pPr indent="-222250" lvl="1" marL="742950" marR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013C88"/>
              </a:buClr>
              <a:buSzPts val="2261"/>
              <a:buFont typeface="Arial"/>
              <a:buChar char="•"/>
            </a:pPr>
            <a:r>
              <a:rPr b="0" i="1" lang="en-US" sz="222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Customize acquisition solutions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013C88"/>
              </a:buClr>
              <a:buSzPts val="2261"/>
              <a:buFont typeface="Arial"/>
              <a:buChar char="•"/>
            </a:pPr>
            <a:r>
              <a:rPr b="1" i="0" lang="en-US" sz="222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Savings</a:t>
            </a:r>
            <a:endParaRPr/>
          </a:p>
          <a:p>
            <a:pPr indent="-222250" lvl="1" marL="742950" marR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013C88"/>
              </a:buClr>
              <a:buSzPts val="2261"/>
              <a:buFont typeface="Arial"/>
              <a:buChar char="•"/>
            </a:pPr>
            <a:r>
              <a:rPr b="0" i="1" lang="en-US" sz="222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Proven track record of saving time and money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013C88"/>
              </a:buClr>
              <a:buSzPts val="2261"/>
              <a:buFont typeface="Arial"/>
              <a:buChar char="•"/>
            </a:pPr>
            <a:r>
              <a:rPr b="1" i="0" lang="en-US" sz="222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Understanding Your Needs </a:t>
            </a:r>
            <a:endParaRPr/>
          </a:p>
          <a:p>
            <a:pPr indent="-222250" lvl="1" marL="742950" marR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013C88"/>
              </a:buClr>
              <a:buSzPts val="2261"/>
              <a:buFont typeface="Arial"/>
              <a:buChar char="•"/>
            </a:pPr>
            <a:r>
              <a:rPr b="0" i="1" lang="en-US" sz="222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Continuous Process Improvement Requirements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/>
          <p:nvPr>
            <p:ph type="title"/>
          </p:nvPr>
        </p:nvSpPr>
        <p:spPr>
          <a:xfrm>
            <a:off x="457200" y="1066800"/>
            <a:ext cx="7769225" cy="9620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</a:pPr>
            <a:r>
              <a:rPr b="1" i="0" lang="en-US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Region 4 AASD</a:t>
            </a:r>
            <a:endParaRPr/>
          </a:p>
        </p:txBody>
      </p:sp>
      <p:sp>
        <p:nvSpPr>
          <p:cNvPr id="101" name="Google Shape;101;p18"/>
          <p:cNvSpPr/>
          <p:nvPr/>
        </p:nvSpPr>
        <p:spPr>
          <a:xfrm>
            <a:off x="2438400" y="1752600"/>
            <a:ext cx="4038598" cy="457200"/>
          </a:xfrm>
          <a:prstGeom prst="rect">
            <a:avLst/>
          </a:prstGeom>
          <a:solidFill>
            <a:srgbClr val="5F93D3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Wayne Masters, Director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8"/>
          <p:cNvSpPr/>
          <p:nvPr/>
        </p:nvSpPr>
        <p:spPr>
          <a:xfrm>
            <a:off x="282907" y="2392623"/>
            <a:ext cx="4038598" cy="304798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Garett Nelson (Acting), Deputy Director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8"/>
          <p:cNvSpPr/>
          <p:nvPr/>
        </p:nvSpPr>
        <p:spPr>
          <a:xfrm>
            <a:off x="304800" y="3048000"/>
            <a:ext cx="1843585" cy="838198"/>
          </a:xfrm>
          <a:prstGeom prst="rect">
            <a:avLst/>
          </a:prstGeom>
          <a:solidFill>
            <a:srgbClr val="47FFD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Branch 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rPr b="0" i="1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Garett Nelson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8"/>
          <p:cNvSpPr/>
          <p:nvPr/>
        </p:nvSpPr>
        <p:spPr>
          <a:xfrm>
            <a:off x="616991" y="4037462"/>
            <a:ext cx="1219199" cy="609599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Section1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Markesha McCants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8"/>
          <p:cNvSpPr/>
          <p:nvPr/>
        </p:nvSpPr>
        <p:spPr>
          <a:xfrm>
            <a:off x="616991" y="4953000"/>
            <a:ext cx="1219199" cy="609599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Section 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Frankie McSweeney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8"/>
          <p:cNvSpPr/>
          <p:nvPr/>
        </p:nvSpPr>
        <p:spPr>
          <a:xfrm>
            <a:off x="616993" y="5852614"/>
            <a:ext cx="1219199" cy="685799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Section 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Ryan Byrd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8"/>
          <p:cNvSpPr/>
          <p:nvPr/>
        </p:nvSpPr>
        <p:spPr>
          <a:xfrm>
            <a:off x="3535907" y="3017291"/>
            <a:ext cx="1843585" cy="838198"/>
          </a:xfrm>
          <a:prstGeom prst="rect">
            <a:avLst/>
          </a:prstGeom>
          <a:solidFill>
            <a:srgbClr val="47FFD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Branch B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rPr b="0" i="1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Kelly Clark</a:t>
            </a:r>
            <a:endParaRPr b="0" i="1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8"/>
          <p:cNvSpPr/>
          <p:nvPr/>
        </p:nvSpPr>
        <p:spPr>
          <a:xfrm>
            <a:off x="3848098" y="4038600"/>
            <a:ext cx="1219199" cy="609599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Section 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Joyce Mayberry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8"/>
          <p:cNvSpPr/>
          <p:nvPr/>
        </p:nvSpPr>
        <p:spPr>
          <a:xfrm>
            <a:off x="3848098" y="4965510"/>
            <a:ext cx="1219199" cy="609599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Section 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i="1" lang="en-US" sz="1200">
                <a:solidFill>
                  <a:schemeClr val="dk1"/>
                </a:solidFill>
              </a:rPr>
              <a:t>Crystal Crawford</a:t>
            </a:r>
            <a:endParaRPr b="0" i="1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8"/>
          <p:cNvSpPr/>
          <p:nvPr/>
        </p:nvSpPr>
        <p:spPr>
          <a:xfrm>
            <a:off x="3848100" y="5905500"/>
            <a:ext cx="1219199" cy="609599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Section 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Tony Roy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8"/>
          <p:cNvSpPr/>
          <p:nvPr/>
        </p:nvSpPr>
        <p:spPr>
          <a:xfrm>
            <a:off x="6560592" y="3018431"/>
            <a:ext cx="1843585" cy="838198"/>
          </a:xfrm>
          <a:prstGeom prst="rect">
            <a:avLst/>
          </a:prstGeom>
          <a:solidFill>
            <a:srgbClr val="47FFD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Branch C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rPr b="0" i="1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Fred Tingle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8"/>
          <p:cNvSpPr/>
          <p:nvPr/>
        </p:nvSpPr>
        <p:spPr>
          <a:xfrm>
            <a:off x="6872784" y="4038600"/>
            <a:ext cx="1219199" cy="609599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Section 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Sonia Hammons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8"/>
          <p:cNvSpPr/>
          <p:nvPr/>
        </p:nvSpPr>
        <p:spPr>
          <a:xfrm>
            <a:off x="6872784" y="4953000"/>
            <a:ext cx="1219199" cy="609599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Section 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Beth Clark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8"/>
          <p:cNvSpPr/>
          <p:nvPr/>
        </p:nvSpPr>
        <p:spPr>
          <a:xfrm>
            <a:off x="6872784" y="5852614"/>
            <a:ext cx="1219199" cy="609599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Section 9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Dan Jenkins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5" name="Google Shape;115;p18" title="chart connector lines "/>
          <p:cNvGrpSpPr/>
          <p:nvPr/>
        </p:nvGrpSpPr>
        <p:grpSpPr>
          <a:xfrm>
            <a:off x="1226590" y="2209800"/>
            <a:ext cx="6255794" cy="3695609"/>
            <a:chOff x="1226591" y="2209800"/>
            <a:chExt cx="6255794" cy="3695609"/>
          </a:xfrm>
        </p:grpSpPr>
        <p:cxnSp>
          <p:nvCxnSpPr>
            <p:cNvPr id="116" name="Google Shape;116;p18"/>
            <p:cNvCxnSpPr>
              <a:endCxn id="111" idx="0"/>
            </p:cNvCxnSpPr>
            <p:nvPr/>
          </p:nvCxnSpPr>
          <p:spPr>
            <a:xfrm>
              <a:off x="7482385" y="2880131"/>
              <a:ext cx="0" cy="138300"/>
            </a:xfrm>
            <a:prstGeom prst="straightConnector1">
              <a:avLst/>
            </a:prstGeom>
            <a:solidFill>
              <a:schemeClr val="accent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7" name="Google Shape;117;p18"/>
            <p:cNvCxnSpPr>
              <a:endCxn id="103" idx="0"/>
            </p:cNvCxnSpPr>
            <p:nvPr/>
          </p:nvCxnSpPr>
          <p:spPr>
            <a:xfrm>
              <a:off x="1226593" y="2880300"/>
              <a:ext cx="0" cy="167700"/>
            </a:xfrm>
            <a:prstGeom prst="straightConnector1">
              <a:avLst/>
            </a:prstGeom>
            <a:solidFill>
              <a:schemeClr val="accent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8" name="Google Shape;118;p18"/>
            <p:cNvCxnSpPr/>
            <p:nvPr/>
          </p:nvCxnSpPr>
          <p:spPr>
            <a:xfrm>
              <a:off x="1226591" y="2880246"/>
              <a:ext cx="6255791" cy="0"/>
            </a:xfrm>
            <a:prstGeom prst="straightConnector1">
              <a:avLst/>
            </a:prstGeom>
            <a:solidFill>
              <a:schemeClr val="accent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9" name="Google Shape;119;p18"/>
            <p:cNvCxnSpPr>
              <a:stCxn id="103" idx="2"/>
            </p:cNvCxnSpPr>
            <p:nvPr/>
          </p:nvCxnSpPr>
          <p:spPr>
            <a:xfrm>
              <a:off x="1226593" y="3886198"/>
              <a:ext cx="0" cy="152400"/>
            </a:xfrm>
            <a:prstGeom prst="straightConnector1">
              <a:avLst/>
            </a:prstGeom>
            <a:solidFill>
              <a:schemeClr val="accent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0" name="Google Shape;120;p18"/>
            <p:cNvCxnSpPr>
              <a:stCxn id="104" idx="2"/>
              <a:endCxn id="105" idx="0"/>
            </p:cNvCxnSpPr>
            <p:nvPr/>
          </p:nvCxnSpPr>
          <p:spPr>
            <a:xfrm>
              <a:off x="1226591" y="4647061"/>
              <a:ext cx="0" cy="306000"/>
            </a:xfrm>
            <a:prstGeom prst="straightConnector1">
              <a:avLst/>
            </a:prstGeom>
            <a:solidFill>
              <a:schemeClr val="accent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1" name="Google Shape;121;p18"/>
            <p:cNvCxnSpPr>
              <a:stCxn id="105" idx="2"/>
              <a:endCxn id="106" idx="0"/>
            </p:cNvCxnSpPr>
            <p:nvPr/>
          </p:nvCxnSpPr>
          <p:spPr>
            <a:xfrm>
              <a:off x="1226591" y="5562599"/>
              <a:ext cx="0" cy="290100"/>
            </a:xfrm>
            <a:prstGeom prst="straightConnector1">
              <a:avLst/>
            </a:prstGeom>
            <a:solidFill>
              <a:schemeClr val="accent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2" name="Google Shape;122;p18"/>
            <p:cNvCxnSpPr>
              <a:stCxn id="107" idx="2"/>
              <a:endCxn id="108" idx="0"/>
            </p:cNvCxnSpPr>
            <p:nvPr/>
          </p:nvCxnSpPr>
          <p:spPr>
            <a:xfrm>
              <a:off x="4457700" y="3855489"/>
              <a:ext cx="0" cy="183000"/>
            </a:xfrm>
            <a:prstGeom prst="straightConnector1">
              <a:avLst/>
            </a:prstGeom>
            <a:solidFill>
              <a:schemeClr val="accent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3" name="Google Shape;123;p18"/>
            <p:cNvCxnSpPr>
              <a:stCxn id="108" idx="2"/>
              <a:endCxn id="109" idx="0"/>
            </p:cNvCxnSpPr>
            <p:nvPr/>
          </p:nvCxnSpPr>
          <p:spPr>
            <a:xfrm>
              <a:off x="4457698" y="4648199"/>
              <a:ext cx="0" cy="317400"/>
            </a:xfrm>
            <a:prstGeom prst="straightConnector1">
              <a:avLst/>
            </a:prstGeom>
            <a:solidFill>
              <a:schemeClr val="accent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4" name="Google Shape;124;p18"/>
            <p:cNvCxnSpPr>
              <a:stCxn id="109" idx="2"/>
              <a:endCxn id="110" idx="0"/>
            </p:cNvCxnSpPr>
            <p:nvPr/>
          </p:nvCxnSpPr>
          <p:spPr>
            <a:xfrm>
              <a:off x="4457698" y="5575109"/>
              <a:ext cx="0" cy="330300"/>
            </a:xfrm>
            <a:prstGeom prst="straightConnector1">
              <a:avLst/>
            </a:prstGeom>
            <a:solidFill>
              <a:schemeClr val="accent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5" name="Google Shape;125;p18"/>
            <p:cNvCxnSpPr>
              <a:stCxn id="111" idx="2"/>
              <a:endCxn id="112" idx="0"/>
            </p:cNvCxnSpPr>
            <p:nvPr/>
          </p:nvCxnSpPr>
          <p:spPr>
            <a:xfrm>
              <a:off x="7482385" y="3856629"/>
              <a:ext cx="0" cy="182100"/>
            </a:xfrm>
            <a:prstGeom prst="straightConnector1">
              <a:avLst/>
            </a:prstGeom>
            <a:solidFill>
              <a:schemeClr val="accent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6" name="Google Shape;126;p18"/>
            <p:cNvCxnSpPr>
              <a:stCxn id="112" idx="2"/>
              <a:endCxn id="113" idx="0"/>
            </p:cNvCxnSpPr>
            <p:nvPr/>
          </p:nvCxnSpPr>
          <p:spPr>
            <a:xfrm>
              <a:off x="7482384" y="4648199"/>
              <a:ext cx="0" cy="304800"/>
            </a:xfrm>
            <a:prstGeom prst="straightConnector1">
              <a:avLst/>
            </a:prstGeom>
            <a:solidFill>
              <a:schemeClr val="accent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7" name="Google Shape;127;p18"/>
            <p:cNvCxnSpPr>
              <a:stCxn id="113" idx="2"/>
              <a:endCxn id="114" idx="0"/>
            </p:cNvCxnSpPr>
            <p:nvPr/>
          </p:nvCxnSpPr>
          <p:spPr>
            <a:xfrm>
              <a:off x="7482384" y="5562599"/>
              <a:ext cx="0" cy="290100"/>
            </a:xfrm>
            <a:prstGeom prst="straightConnector1">
              <a:avLst/>
            </a:prstGeom>
            <a:solidFill>
              <a:schemeClr val="accent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8" name="Google Shape;128;p18"/>
            <p:cNvCxnSpPr>
              <a:stCxn id="101" idx="2"/>
            </p:cNvCxnSpPr>
            <p:nvPr/>
          </p:nvCxnSpPr>
          <p:spPr>
            <a:xfrm>
              <a:off x="4457699" y="2209800"/>
              <a:ext cx="0" cy="670500"/>
            </a:xfrm>
            <a:prstGeom prst="straightConnector1">
              <a:avLst/>
            </a:prstGeom>
            <a:solidFill>
              <a:schemeClr val="accent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9" name="Google Shape;129;p18"/>
            <p:cNvCxnSpPr/>
            <p:nvPr/>
          </p:nvCxnSpPr>
          <p:spPr>
            <a:xfrm>
              <a:off x="3429000" y="2209800"/>
              <a:ext cx="0" cy="182822"/>
            </a:xfrm>
            <a:prstGeom prst="straightConnector1">
              <a:avLst/>
            </a:prstGeom>
            <a:solidFill>
              <a:schemeClr val="accent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/>
          <p:nvPr>
            <p:ph type="title"/>
          </p:nvPr>
        </p:nvSpPr>
        <p:spPr>
          <a:xfrm>
            <a:off x="914400" y="1219200"/>
            <a:ext cx="7239000" cy="5206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4450" lIns="90475" spcFirstLastPara="1" rIns="90475" wrap="square" tIns="44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</a:pPr>
            <a:r>
              <a:rPr b="1" i="0" lang="en-US" sz="28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AAS Process Overview</a:t>
            </a:r>
            <a:endParaRPr/>
          </a:p>
        </p:txBody>
      </p:sp>
      <p:grpSp>
        <p:nvGrpSpPr>
          <p:cNvPr id="139" name="Google Shape;139;p19" title="AAS Process overview chart"/>
          <p:cNvGrpSpPr/>
          <p:nvPr/>
        </p:nvGrpSpPr>
        <p:grpSpPr>
          <a:xfrm>
            <a:off x="388433" y="2166529"/>
            <a:ext cx="8443331" cy="3591740"/>
            <a:chOff x="388433" y="2166529"/>
            <a:chExt cx="8443331" cy="3591740"/>
          </a:xfrm>
        </p:grpSpPr>
        <p:grpSp>
          <p:nvGrpSpPr>
            <p:cNvPr id="140" name="Google Shape;140;p19"/>
            <p:cNvGrpSpPr/>
            <p:nvPr/>
          </p:nvGrpSpPr>
          <p:grpSpPr>
            <a:xfrm>
              <a:off x="388433" y="2166529"/>
              <a:ext cx="8443331" cy="1458140"/>
              <a:chOff x="7433" y="413929"/>
              <a:chExt cx="8443331" cy="1458140"/>
            </a:xfrm>
          </p:grpSpPr>
          <p:sp>
            <p:nvSpPr>
              <p:cNvPr id="141" name="Google Shape;141;p19"/>
              <p:cNvSpPr/>
              <p:nvPr/>
            </p:nvSpPr>
            <p:spPr>
              <a:xfrm>
                <a:off x="7433" y="413929"/>
                <a:ext cx="2221929" cy="1458140"/>
              </a:xfrm>
              <a:prstGeom prst="roundRect">
                <a:avLst>
                  <a:gd fmla="val 10000" name="adj"/>
                </a:avLst>
              </a:prstGeom>
              <a:gradFill>
                <a:gsLst>
                  <a:gs pos="0">
                    <a:srgbClr val="0E0E97"/>
                  </a:gs>
                  <a:gs pos="80000">
                    <a:srgbClr val="1313C6"/>
                  </a:gs>
                  <a:gs pos="100000">
                    <a:srgbClr val="0F0FCB"/>
                  </a:gs>
                </a:gsLst>
                <a:lin ang="16200000" scaled="0"/>
              </a:gradFill>
              <a:ln>
                <a:noFill/>
              </a:ln>
              <a:effectLst>
                <a:outerShdw blurRad="39999" rotWithShape="0" dir="5400000" dist="23000">
                  <a:srgbClr val="000000">
                    <a:alpha val="33725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2" name="Google Shape;142;p19"/>
              <p:cNvSpPr txBox="1"/>
              <p:nvPr/>
            </p:nvSpPr>
            <p:spPr>
              <a:xfrm>
                <a:off x="50139" y="456635"/>
                <a:ext cx="2136515" cy="137272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60950" lIns="60950" spcFirstLastPara="1" rIns="60950" wrap="square" tIns="6095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600"/>
                  <a:buFont typeface="Arial"/>
                  <a:buNone/>
                </a:pPr>
                <a:r>
                  <a:rPr b="0" i="0" lang="en-US" sz="16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Sign Interagency Agreement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0" lvl="0" marL="0" marR="0" rtl="0" algn="ctr">
                  <a:lnSpc>
                    <a:spcPct val="90000"/>
                  </a:lnSpc>
                  <a:spcBef>
                    <a:spcPts val="560"/>
                  </a:spcBef>
                  <a:spcAft>
                    <a:spcPts val="0"/>
                  </a:spcAft>
                  <a:buClr>
                    <a:schemeClr val="lt1"/>
                  </a:buClr>
                  <a:buSzPts val="1600"/>
                  <a:buFont typeface="Arial"/>
                  <a:buNone/>
                </a:pPr>
                <a:r>
                  <a:rPr b="0" i="0" lang="en-US" sz="16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&amp;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0" lvl="0" marL="0" marR="0" rtl="0" algn="ctr">
                  <a:lnSpc>
                    <a:spcPct val="90000"/>
                  </a:lnSpc>
                  <a:spcBef>
                    <a:spcPts val="560"/>
                  </a:spcBef>
                  <a:spcAft>
                    <a:spcPts val="0"/>
                  </a:spcAft>
                  <a:buClr>
                    <a:schemeClr val="lt1"/>
                  </a:buClr>
                  <a:buSzPts val="1600"/>
                  <a:buFont typeface="Arial"/>
                  <a:buNone/>
                </a:pPr>
                <a:r>
                  <a:rPr b="0" i="0" lang="en-US" sz="16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Accept Funding 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3" name="Google Shape;143;p19"/>
              <p:cNvSpPr/>
              <p:nvPr/>
            </p:nvSpPr>
            <p:spPr>
              <a:xfrm>
                <a:off x="2451556" y="867479"/>
                <a:ext cx="471049" cy="551036"/>
              </a:xfrm>
              <a:prstGeom prst="rightArrow">
                <a:avLst>
                  <a:gd fmla="val 60000" name="adj1"/>
                  <a:gd fmla="val 50000" name="adj2"/>
                </a:avLst>
              </a:prstGeom>
              <a:solidFill>
                <a:srgbClr val="A9A9D7"/>
              </a:solidFill>
              <a:ln>
                <a:noFill/>
              </a:ln>
              <a:effectLst>
                <a:outerShdw blurRad="39999" rotWithShape="0" dir="5400000" dist="23000">
                  <a:srgbClr val="000000">
                    <a:alpha val="33725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4" name="Google Shape;144;p19"/>
              <p:cNvSpPr txBox="1"/>
              <p:nvPr/>
            </p:nvSpPr>
            <p:spPr>
              <a:xfrm>
                <a:off x="2451556" y="977687"/>
                <a:ext cx="329733" cy="33062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500"/>
                  <a:buFont typeface="Arial"/>
                  <a:buNone/>
                </a:pPr>
                <a:r>
                  <a:t/>
                </a:r>
                <a:endParaRPr b="0" i="0" sz="25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5" name="Google Shape;145;p19"/>
              <p:cNvSpPr/>
              <p:nvPr/>
            </p:nvSpPr>
            <p:spPr>
              <a:xfrm>
                <a:off x="3118133" y="413929"/>
                <a:ext cx="2221929" cy="1458140"/>
              </a:xfrm>
              <a:prstGeom prst="roundRect">
                <a:avLst>
                  <a:gd fmla="val 10000" name="adj"/>
                </a:avLst>
              </a:prstGeom>
              <a:gradFill>
                <a:gsLst>
                  <a:gs pos="0">
                    <a:srgbClr val="0E0E97"/>
                  </a:gs>
                  <a:gs pos="80000">
                    <a:srgbClr val="1313C6"/>
                  </a:gs>
                  <a:gs pos="100000">
                    <a:srgbClr val="0F0FCB"/>
                  </a:gs>
                </a:gsLst>
                <a:lin ang="16200000" scaled="0"/>
              </a:gradFill>
              <a:ln>
                <a:noFill/>
              </a:ln>
              <a:effectLst>
                <a:outerShdw blurRad="39999" rotWithShape="0" dir="5400000" dist="23000">
                  <a:srgbClr val="000000">
                    <a:alpha val="33725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6" name="Google Shape;146;p19"/>
              <p:cNvSpPr txBox="1"/>
              <p:nvPr/>
            </p:nvSpPr>
            <p:spPr>
              <a:xfrm>
                <a:off x="3160841" y="456635"/>
                <a:ext cx="2136515" cy="137272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60950" lIns="60950" spcFirstLastPara="1" rIns="60950" wrap="square" tIns="6095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600"/>
                  <a:buFont typeface="Arial"/>
                  <a:buNone/>
                </a:pPr>
                <a:r>
                  <a:rPr b="0" i="0" lang="en-US" sz="16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Develop Requirements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0" lvl="0" marL="0" marR="0" rtl="0" algn="ctr">
                  <a:lnSpc>
                    <a:spcPct val="90000"/>
                  </a:lnSpc>
                  <a:spcBef>
                    <a:spcPts val="560"/>
                  </a:spcBef>
                  <a:spcAft>
                    <a:spcPts val="0"/>
                  </a:spcAft>
                  <a:buClr>
                    <a:schemeClr val="lt1"/>
                  </a:buClr>
                  <a:buSzPts val="1600"/>
                  <a:buFont typeface="Arial"/>
                  <a:buNone/>
                </a:pPr>
                <a:r>
                  <a:rPr b="0" i="0" lang="en-US" sz="16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&amp;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0" lvl="0" marL="0" marR="0" rtl="0" algn="ctr">
                  <a:lnSpc>
                    <a:spcPct val="90000"/>
                  </a:lnSpc>
                  <a:spcBef>
                    <a:spcPts val="560"/>
                  </a:spcBef>
                  <a:spcAft>
                    <a:spcPts val="0"/>
                  </a:spcAft>
                  <a:buClr>
                    <a:schemeClr val="lt1"/>
                  </a:buClr>
                  <a:buSzPts val="1600"/>
                  <a:buFont typeface="Arial"/>
                  <a:buNone/>
                </a:pPr>
                <a:r>
                  <a:rPr b="0" i="0" lang="en-US" sz="16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Conduct Market Research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" name="Google Shape;147;p19"/>
              <p:cNvSpPr/>
              <p:nvPr/>
            </p:nvSpPr>
            <p:spPr>
              <a:xfrm>
                <a:off x="5562257" y="867479"/>
                <a:ext cx="471049" cy="551036"/>
              </a:xfrm>
              <a:prstGeom prst="rightArrow">
                <a:avLst>
                  <a:gd fmla="val 60000" name="adj1"/>
                  <a:gd fmla="val 50000" name="adj2"/>
                </a:avLst>
              </a:prstGeom>
              <a:solidFill>
                <a:srgbClr val="A9A9D7"/>
              </a:solidFill>
              <a:ln>
                <a:noFill/>
              </a:ln>
              <a:effectLst>
                <a:outerShdw blurRad="39999" rotWithShape="0" dir="5400000" dist="23000">
                  <a:srgbClr val="000000">
                    <a:alpha val="33725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" name="Google Shape;148;p19"/>
              <p:cNvSpPr txBox="1"/>
              <p:nvPr/>
            </p:nvSpPr>
            <p:spPr>
              <a:xfrm>
                <a:off x="5562257" y="977687"/>
                <a:ext cx="329733" cy="33062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500"/>
                  <a:buFont typeface="Arial"/>
                  <a:buNone/>
                </a:pPr>
                <a:r>
                  <a:t/>
                </a:r>
                <a:endParaRPr b="0" i="0" sz="25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9" name="Google Shape;149;p19"/>
              <p:cNvSpPr/>
              <p:nvPr/>
            </p:nvSpPr>
            <p:spPr>
              <a:xfrm>
                <a:off x="6228835" y="413929"/>
                <a:ext cx="2221929" cy="1458140"/>
              </a:xfrm>
              <a:prstGeom prst="roundRect">
                <a:avLst>
                  <a:gd fmla="val 10000" name="adj"/>
                </a:avLst>
              </a:prstGeom>
              <a:gradFill>
                <a:gsLst>
                  <a:gs pos="0">
                    <a:srgbClr val="0E0E97"/>
                  </a:gs>
                  <a:gs pos="80000">
                    <a:srgbClr val="1313C6"/>
                  </a:gs>
                  <a:gs pos="100000">
                    <a:srgbClr val="0F0FCB"/>
                  </a:gs>
                </a:gsLst>
                <a:lin ang="16200000" scaled="0"/>
              </a:gradFill>
              <a:ln>
                <a:noFill/>
              </a:ln>
              <a:effectLst>
                <a:outerShdw blurRad="39999" rotWithShape="0" dir="5400000" dist="23000">
                  <a:srgbClr val="000000">
                    <a:alpha val="33725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0" name="Google Shape;150;p19"/>
              <p:cNvSpPr txBox="1"/>
              <p:nvPr/>
            </p:nvSpPr>
            <p:spPr>
              <a:xfrm>
                <a:off x="6271542" y="456635"/>
                <a:ext cx="2136515" cy="137272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60950" lIns="60950" spcFirstLastPara="1" rIns="60950" wrap="square" tIns="6095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600"/>
                  <a:buFont typeface="Arial"/>
                  <a:buNone/>
                </a:pPr>
                <a:r>
                  <a:rPr b="0" i="0" lang="en-US" sz="16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Develop Acquisition Strategy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1" name="Google Shape;151;p19"/>
            <p:cNvGrpSpPr/>
            <p:nvPr/>
          </p:nvGrpSpPr>
          <p:grpSpPr>
            <a:xfrm>
              <a:off x="388433" y="4300129"/>
              <a:ext cx="8443331" cy="1458140"/>
              <a:chOff x="7433" y="413929"/>
              <a:chExt cx="8443331" cy="1458140"/>
            </a:xfrm>
          </p:grpSpPr>
          <p:sp>
            <p:nvSpPr>
              <p:cNvPr id="152" name="Google Shape;152;p19"/>
              <p:cNvSpPr/>
              <p:nvPr/>
            </p:nvSpPr>
            <p:spPr>
              <a:xfrm>
                <a:off x="7433" y="413929"/>
                <a:ext cx="2221929" cy="1458140"/>
              </a:xfrm>
              <a:prstGeom prst="roundRect">
                <a:avLst>
                  <a:gd fmla="val 10000" name="adj"/>
                </a:avLst>
              </a:prstGeom>
              <a:gradFill>
                <a:gsLst>
                  <a:gs pos="0">
                    <a:srgbClr val="0E0E97"/>
                  </a:gs>
                  <a:gs pos="80000">
                    <a:srgbClr val="1313C6"/>
                  </a:gs>
                  <a:gs pos="100000">
                    <a:srgbClr val="0F0FCB"/>
                  </a:gs>
                </a:gsLst>
                <a:lin ang="16200000" scaled="0"/>
              </a:gradFill>
              <a:ln>
                <a:noFill/>
              </a:ln>
              <a:effectLst>
                <a:outerShdw blurRad="39999" rotWithShape="0" dir="5400000" dist="23000">
                  <a:srgbClr val="000000">
                    <a:alpha val="33725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3" name="Google Shape;153;p19"/>
              <p:cNvSpPr txBox="1"/>
              <p:nvPr/>
            </p:nvSpPr>
            <p:spPr>
              <a:xfrm>
                <a:off x="50139" y="456635"/>
                <a:ext cx="2136515" cy="137272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60950" lIns="60950" spcFirstLastPara="1" rIns="60950" wrap="square" tIns="6095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600"/>
                  <a:buFont typeface="Arial"/>
                  <a:buNone/>
                </a:pPr>
                <a:r>
                  <a:rPr b="0" i="0" lang="en-US" sz="16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Conduct Procurement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4" name="Google Shape;154;p19"/>
              <p:cNvSpPr/>
              <p:nvPr/>
            </p:nvSpPr>
            <p:spPr>
              <a:xfrm>
                <a:off x="2451556" y="867479"/>
                <a:ext cx="471049" cy="551036"/>
              </a:xfrm>
              <a:prstGeom prst="rightArrow">
                <a:avLst>
                  <a:gd fmla="val 60000" name="adj1"/>
                  <a:gd fmla="val 50000" name="adj2"/>
                </a:avLst>
              </a:prstGeom>
              <a:solidFill>
                <a:srgbClr val="A9A9D7"/>
              </a:solidFill>
              <a:ln>
                <a:noFill/>
              </a:ln>
              <a:effectLst>
                <a:outerShdw blurRad="39999" rotWithShape="0" dir="5400000" dist="23000">
                  <a:srgbClr val="000000">
                    <a:alpha val="33725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5" name="Google Shape;155;p19"/>
              <p:cNvSpPr txBox="1"/>
              <p:nvPr/>
            </p:nvSpPr>
            <p:spPr>
              <a:xfrm>
                <a:off x="2451556" y="977687"/>
                <a:ext cx="329733" cy="33062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500"/>
                  <a:buFont typeface="Arial"/>
                  <a:buNone/>
                </a:pPr>
                <a:r>
                  <a:t/>
                </a:r>
                <a:endParaRPr b="0" i="0" sz="25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6" name="Google Shape;156;p19"/>
              <p:cNvSpPr/>
              <p:nvPr/>
            </p:nvSpPr>
            <p:spPr>
              <a:xfrm>
                <a:off x="3118133" y="413929"/>
                <a:ext cx="2221929" cy="1458140"/>
              </a:xfrm>
              <a:prstGeom prst="roundRect">
                <a:avLst>
                  <a:gd fmla="val 10000" name="adj"/>
                </a:avLst>
              </a:prstGeom>
              <a:gradFill>
                <a:gsLst>
                  <a:gs pos="0">
                    <a:srgbClr val="0E0E97"/>
                  </a:gs>
                  <a:gs pos="80000">
                    <a:srgbClr val="1313C6"/>
                  </a:gs>
                  <a:gs pos="100000">
                    <a:srgbClr val="0F0FCB"/>
                  </a:gs>
                </a:gsLst>
                <a:lin ang="16200000" scaled="0"/>
              </a:gradFill>
              <a:ln>
                <a:noFill/>
              </a:ln>
              <a:effectLst>
                <a:outerShdw blurRad="39999" rotWithShape="0" dir="5400000" dist="23000">
                  <a:srgbClr val="000000">
                    <a:alpha val="33725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7" name="Google Shape;157;p19"/>
              <p:cNvSpPr txBox="1"/>
              <p:nvPr/>
            </p:nvSpPr>
            <p:spPr>
              <a:xfrm>
                <a:off x="3160841" y="456635"/>
                <a:ext cx="2136515" cy="137272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60950" lIns="60950" spcFirstLastPara="1" rIns="60950" wrap="square" tIns="6095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600"/>
                  <a:buFont typeface="Arial"/>
                  <a:buNone/>
                </a:pPr>
                <a:r>
                  <a:rPr b="0" i="0" lang="en-US" sz="16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Administration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0" lvl="0" marL="0" marR="0" rtl="0" algn="ctr">
                  <a:lnSpc>
                    <a:spcPct val="90000"/>
                  </a:lnSpc>
                  <a:spcBef>
                    <a:spcPts val="560"/>
                  </a:spcBef>
                  <a:spcAft>
                    <a:spcPts val="0"/>
                  </a:spcAft>
                  <a:buClr>
                    <a:schemeClr val="lt1"/>
                  </a:buClr>
                  <a:buSzPts val="1600"/>
                  <a:buFont typeface="Arial"/>
                  <a:buNone/>
                </a:pPr>
                <a:r>
                  <a:rPr b="0" i="0" lang="en-US" sz="16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&amp;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0" lvl="0" marL="0" marR="0" rtl="0" algn="ctr">
                  <a:lnSpc>
                    <a:spcPct val="90000"/>
                  </a:lnSpc>
                  <a:spcBef>
                    <a:spcPts val="560"/>
                  </a:spcBef>
                  <a:spcAft>
                    <a:spcPts val="0"/>
                  </a:spcAft>
                  <a:buClr>
                    <a:schemeClr val="lt1"/>
                  </a:buClr>
                  <a:buSzPts val="1600"/>
                  <a:buFont typeface="Arial"/>
                  <a:buNone/>
                </a:pPr>
                <a:r>
                  <a:rPr b="0" i="0" lang="en-US" sz="16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Performance and Financial Management  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8" name="Google Shape;158;p19"/>
              <p:cNvSpPr/>
              <p:nvPr/>
            </p:nvSpPr>
            <p:spPr>
              <a:xfrm>
                <a:off x="5562257" y="867479"/>
                <a:ext cx="471049" cy="551036"/>
              </a:xfrm>
              <a:prstGeom prst="rightArrow">
                <a:avLst>
                  <a:gd fmla="val 60000" name="adj1"/>
                  <a:gd fmla="val 50000" name="adj2"/>
                </a:avLst>
              </a:prstGeom>
              <a:solidFill>
                <a:srgbClr val="A9A9D7"/>
              </a:solidFill>
              <a:ln>
                <a:noFill/>
              </a:ln>
              <a:effectLst>
                <a:outerShdw blurRad="39999" rotWithShape="0" dir="5400000" dist="23000">
                  <a:srgbClr val="000000">
                    <a:alpha val="33725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9" name="Google Shape;159;p19"/>
              <p:cNvSpPr txBox="1"/>
              <p:nvPr/>
            </p:nvSpPr>
            <p:spPr>
              <a:xfrm>
                <a:off x="5562257" y="977687"/>
                <a:ext cx="329733" cy="33062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500"/>
                  <a:buFont typeface="Arial"/>
                  <a:buNone/>
                </a:pPr>
                <a:r>
                  <a:t/>
                </a:r>
                <a:endParaRPr b="0" i="0" sz="25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0" name="Google Shape;160;p19"/>
              <p:cNvSpPr/>
              <p:nvPr/>
            </p:nvSpPr>
            <p:spPr>
              <a:xfrm>
                <a:off x="6228835" y="413929"/>
                <a:ext cx="2221929" cy="1458140"/>
              </a:xfrm>
              <a:prstGeom prst="roundRect">
                <a:avLst>
                  <a:gd fmla="val 10000" name="adj"/>
                </a:avLst>
              </a:prstGeom>
              <a:gradFill>
                <a:gsLst>
                  <a:gs pos="0">
                    <a:srgbClr val="0E0E97"/>
                  </a:gs>
                  <a:gs pos="80000">
                    <a:srgbClr val="1313C6"/>
                  </a:gs>
                  <a:gs pos="100000">
                    <a:srgbClr val="0F0FCB"/>
                  </a:gs>
                </a:gsLst>
                <a:lin ang="16200000" scaled="0"/>
              </a:gradFill>
              <a:ln>
                <a:noFill/>
              </a:ln>
              <a:effectLst>
                <a:outerShdw blurRad="39999" rotWithShape="0" dir="5400000" dist="23000">
                  <a:srgbClr val="000000">
                    <a:alpha val="33725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1" name="Google Shape;161;p19"/>
              <p:cNvSpPr txBox="1"/>
              <p:nvPr/>
            </p:nvSpPr>
            <p:spPr>
              <a:xfrm>
                <a:off x="6271542" y="456635"/>
                <a:ext cx="2136515" cy="137272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60950" lIns="60950" spcFirstLastPara="1" rIns="60950" wrap="square" tIns="6095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600"/>
                  <a:buFont typeface="Arial"/>
                  <a:buNone/>
                </a:pPr>
                <a:r>
                  <a:rPr b="0" i="0" lang="en-US" sz="16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Closeout 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162" name="Google Shape;162;p19"/>
          <p:cNvSpPr txBox="1"/>
          <p:nvPr/>
        </p:nvSpPr>
        <p:spPr>
          <a:xfrm>
            <a:off x="381000" y="6096744"/>
            <a:ext cx="8458198" cy="3667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450" lIns="90475" spcFirstLastPara="1" rIns="90475" wrap="square" tIns="44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390"/>
              </a:buClr>
              <a:buSzPts val="1800"/>
              <a:buFont typeface="Arial"/>
              <a:buNone/>
            </a:pPr>
            <a:r>
              <a:rPr b="0" i="1" lang="en-US" sz="1800" u="none" cap="none" strike="noStrike">
                <a:solidFill>
                  <a:srgbClr val="005390"/>
                </a:solidFill>
                <a:latin typeface="Arial"/>
                <a:ea typeface="Arial"/>
                <a:cs typeface="Arial"/>
                <a:sym typeface="Arial"/>
              </a:rPr>
              <a:t>Closely Collaborating with the Customer at Every Step…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0"/>
          <p:cNvSpPr txBox="1"/>
          <p:nvPr>
            <p:ph type="title"/>
          </p:nvPr>
        </p:nvSpPr>
        <p:spPr>
          <a:xfrm>
            <a:off x="457200" y="1479550"/>
            <a:ext cx="7769225" cy="549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</a:pPr>
            <a:r>
              <a:rPr b="1" i="0" lang="en-US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Pre-Award Services</a:t>
            </a:r>
            <a:endParaRPr/>
          </a:p>
        </p:txBody>
      </p:sp>
      <p:sp>
        <p:nvSpPr>
          <p:cNvPr id="168" name="Google Shape;168;p20"/>
          <p:cNvSpPr txBox="1"/>
          <p:nvPr>
            <p:ph idx="1" type="body"/>
          </p:nvPr>
        </p:nvSpPr>
        <p:spPr>
          <a:xfrm>
            <a:off x="455612" y="2176272"/>
            <a:ext cx="6326185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2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Works directly with the Customer Agency</a:t>
            </a:r>
            <a:endParaRPr/>
          </a:p>
          <a:p>
            <a:pPr indent="-457200" lvl="1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32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Signs the Interagency Agreement</a:t>
            </a:r>
            <a:endParaRPr/>
          </a:p>
          <a:p>
            <a:pPr indent="-457200" lvl="1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32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Performs Requirements Analysis</a:t>
            </a:r>
            <a:endParaRPr/>
          </a:p>
          <a:p>
            <a:pPr indent="-457200" lvl="1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32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Conducts/</a:t>
            </a:r>
            <a:r>
              <a:rPr b="0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Assists with Market Research</a:t>
            </a:r>
            <a:endParaRPr/>
          </a:p>
          <a:p>
            <a:pPr indent="-457200" lvl="1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32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Help Write Statements of Work</a:t>
            </a:r>
            <a:endParaRPr/>
          </a:p>
          <a:p>
            <a:pPr indent="-457200" lvl="1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32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Assists in/Develops Independent Government Cost Estimate</a:t>
            </a:r>
            <a:endParaRPr/>
          </a:p>
          <a:p>
            <a:pPr indent="-231775" lvl="0" marL="231775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13C88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13C88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13C88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13C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7436270" id="169" name="Google Shape;169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81800" y="2057400"/>
            <a:ext cx="1777214" cy="25101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1"/>
          <p:cNvSpPr txBox="1"/>
          <p:nvPr>
            <p:ph type="title"/>
          </p:nvPr>
        </p:nvSpPr>
        <p:spPr>
          <a:xfrm>
            <a:off x="457200" y="1479550"/>
            <a:ext cx="7769225" cy="549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</a:pPr>
            <a:r>
              <a:rPr b="1" i="0" lang="en-US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  Pre-Award Services</a:t>
            </a:r>
            <a:endParaRPr/>
          </a:p>
        </p:txBody>
      </p:sp>
      <p:sp>
        <p:nvSpPr>
          <p:cNvPr id="175" name="Google Shape;175;p21"/>
          <p:cNvSpPr txBox="1"/>
          <p:nvPr>
            <p:ph idx="1" type="body"/>
          </p:nvPr>
        </p:nvSpPr>
        <p:spPr>
          <a:xfrm>
            <a:off x="457250" y="1905000"/>
            <a:ext cx="7769099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31775" lvl="0" marL="2317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rgbClr val="013C88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1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32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Develops Acquisition Strategy and Options</a:t>
            </a:r>
            <a:endParaRPr/>
          </a:p>
          <a:p>
            <a:pPr indent="-457200" lvl="1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32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Develops Acquisition Plan/Issue RFI’s</a:t>
            </a:r>
            <a:endParaRPr/>
          </a:p>
          <a:p>
            <a:pPr indent="-457200" lvl="1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32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Prepares Request for Proposal (RFP)</a:t>
            </a:r>
            <a:endParaRPr/>
          </a:p>
          <a:p>
            <a:pPr indent="-457200" lvl="1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32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Issues Solicitation</a:t>
            </a:r>
            <a:endParaRPr/>
          </a:p>
          <a:p>
            <a:pPr indent="-457200" lvl="1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32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Conducts Acquisition </a:t>
            </a:r>
            <a:endParaRPr/>
          </a:p>
          <a:p>
            <a:pPr indent="-457200" lvl="1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32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Ensures utilization of performance-based </a:t>
            </a:r>
            <a:br>
              <a:rPr b="0" i="0" lang="en-US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contracting and other stream-lined </a:t>
            </a:r>
            <a:br>
              <a:rPr b="0" i="0" lang="en-US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procurement techniques</a:t>
            </a:r>
            <a:endParaRPr b="0" i="0" sz="2400" u="none" cap="none" strike="noStrike">
              <a:solidFill>
                <a:srgbClr val="013C88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25780" lvl="1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Reviews and evaluates proposals</a:t>
            </a:r>
            <a:endParaRPr/>
          </a:p>
          <a:p>
            <a:pPr indent="-525780" lvl="1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Provides Legal Support, if necessary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13C88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13C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7294394" id="176" name="Google Shape;176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86600" y="2971800"/>
            <a:ext cx="1615128" cy="25101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2"/>
          <p:cNvSpPr txBox="1"/>
          <p:nvPr>
            <p:ph type="title"/>
          </p:nvPr>
        </p:nvSpPr>
        <p:spPr>
          <a:xfrm>
            <a:off x="457200" y="1479550"/>
            <a:ext cx="7769225" cy="549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</a:pPr>
            <a:r>
              <a:rPr b="1" i="0" lang="en-US" sz="30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Post Award Services</a:t>
            </a:r>
            <a:endParaRPr/>
          </a:p>
        </p:txBody>
      </p:sp>
      <p:sp>
        <p:nvSpPr>
          <p:cNvPr id="182" name="Google Shape;182;p22"/>
          <p:cNvSpPr txBox="1"/>
          <p:nvPr>
            <p:ph idx="1" type="body"/>
          </p:nvPr>
        </p:nvSpPr>
        <p:spPr>
          <a:xfrm>
            <a:off x="455612" y="2393950"/>
            <a:ext cx="7769225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1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2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COR Support </a:t>
            </a:r>
            <a:r>
              <a:rPr b="0" i="0" lang="en-US" sz="18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(obtaining Secret and Top Secret clearances) </a:t>
            </a:r>
            <a:endParaRPr sz="1800"/>
          </a:p>
          <a:p>
            <a:pPr indent="-228600" lvl="1" marL="228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13C88"/>
              </a:buClr>
              <a:buSzPts val="12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Track deliverables against the timeline</a:t>
            </a:r>
            <a:endParaRPr/>
          </a:p>
          <a:p>
            <a:pPr indent="-228600" lvl="1" marL="228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13C88"/>
              </a:buClr>
              <a:buSzPts val="12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Manage milestones, schedules, and monitors costs</a:t>
            </a:r>
            <a:endParaRPr/>
          </a:p>
          <a:p>
            <a:pPr indent="-228600" lvl="1" marL="228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13C88"/>
              </a:buClr>
              <a:buSzPts val="12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Monitor the Industry Partner’s performance (CPAR) </a:t>
            </a:r>
            <a:endParaRPr/>
          </a:p>
          <a:p>
            <a:pPr indent="-228600" lvl="1" marL="228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13C88"/>
              </a:buClr>
              <a:buSzPts val="12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Accept, review and approve invoices</a:t>
            </a:r>
            <a:endParaRPr/>
          </a:p>
          <a:p>
            <a:pPr indent="-228600" lvl="1" marL="228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13C88"/>
              </a:buClr>
              <a:buSzPts val="12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Perform problem resolution</a:t>
            </a:r>
            <a:endParaRPr/>
          </a:p>
          <a:p>
            <a:pPr indent="-228600" lvl="1" marL="228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13C88"/>
              </a:buClr>
              <a:buSzPts val="12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Chair progress reviews</a:t>
            </a:r>
            <a:endParaRPr/>
          </a:p>
          <a:p>
            <a:pPr indent="-228600" lvl="1" marL="228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13C88"/>
              </a:buClr>
              <a:buSzPts val="12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Handle contract close-out</a:t>
            </a:r>
            <a:endParaRPr/>
          </a:p>
          <a:p>
            <a:pPr indent="-231775" lvl="0" marL="231775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13C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7250085" id="183" name="Google Shape;183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91200" y="4648200"/>
            <a:ext cx="2433278" cy="15693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3"/>
          <p:cNvSpPr txBox="1"/>
          <p:nvPr>
            <p:ph type="title"/>
          </p:nvPr>
        </p:nvSpPr>
        <p:spPr>
          <a:xfrm>
            <a:off x="457200" y="1264550"/>
            <a:ext cx="7769099" cy="5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400"/>
              <a:buFont typeface="Arial"/>
              <a:buNone/>
            </a:pPr>
            <a:r>
              <a:rPr b="1" i="0" lang="en-US" sz="288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Agile Organization</a:t>
            </a:r>
            <a:br>
              <a:rPr b="1" i="0" lang="en-US" sz="144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</a:br>
            <a:endParaRPr b="1" i="0" sz="1440" u="none" cap="none" strike="noStrike">
              <a:solidFill>
                <a:srgbClr val="013C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23"/>
          <p:cNvSpPr txBox="1"/>
          <p:nvPr>
            <p:ph idx="1" type="body"/>
          </p:nvPr>
        </p:nvSpPr>
        <p:spPr>
          <a:xfrm>
            <a:off x="457200" y="1905000"/>
            <a:ext cx="7769225" cy="40721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3C88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Regional Head of Contracting Activity Control</a:t>
            </a:r>
            <a:endParaRPr/>
          </a:p>
          <a:p>
            <a:pPr indent="-2222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13C88"/>
              </a:buClr>
              <a:buSzPts val="1800"/>
              <a:buFont typeface="Arial"/>
              <a:buChar char="•"/>
            </a:pPr>
            <a:r>
              <a:rPr b="0" i="1" lang="en-US" sz="18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Approval authority for large/complex acquisition plans, extended T&amp;M usage, multi-year contracting, various performance incentives, etc.</a:t>
            </a:r>
            <a:endParaRPr/>
          </a:p>
          <a:p>
            <a:pPr indent="-342900" lvl="1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13C88"/>
              </a:buClr>
              <a:buSzPts val="1800"/>
              <a:buFont typeface="Noto Sans Symbols"/>
              <a:buChar char="•"/>
            </a:pPr>
            <a:r>
              <a:rPr b="1" i="0" lang="en-US" sz="18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Streamlined Acquisition Processes, Tools and Controls</a:t>
            </a:r>
            <a:endParaRPr/>
          </a:p>
          <a:p>
            <a:pPr indent="-2222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13C88"/>
              </a:buClr>
              <a:buSzPts val="1800"/>
              <a:buFont typeface="Arial"/>
              <a:buChar char="•"/>
            </a:pPr>
            <a:r>
              <a:rPr b="0" i="1" lang="en-US" sz="18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Electronic Contracting Systems and Financial Management (</a:t>
            </a:r>
            <a:r>
              <a:rPr i="1" lang="en-US" sz="1800"/>
              <a:t>ASSIST 2.0)</a:t>
            </a:r>
            <a:r>
              <a:rPr b="0" i="1" lang="en-US" sz="18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-2222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13C88"/>
              </a:buClr>
              <a:buSzPts val="1800"/>
              <a:buFont typeface="Arial"/>
              <a:buChar char="•"/>
            </a:pPr>
            <a:r>
              <a:rPr b="0" i="1" lang="en-US" sz="18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Electronic Project Management (Google Plus, WebEX, etc.)</a:t>
            </a:r>
            <a:endParaRPr/>
          </a:p>
          <a:p>
            <a:pPr indent="-342900" lvl="1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13C88"/>
              </a:buClr>
              <a:buSzPts val="1800"/>
              <a:buFont typeface="Noto Sans Symbols"/>
              <a:buChar char="•"/>
            </a:pPr>
            <a:r>
              <a:rPr b="1" i="0" lang="en-US" sz="18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Experienced Acquisition Workforce</a:t>
            </a:r>
            <a:endParaRPr/>
          </a:p>
          <a:p>
            <a:pPr indent="-2222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13C88"/>
              </a:buClr>
              <a:buSzPts val="1800"/>
              <a:buFont typeface="Arial"/>
              <a:buChar char="•"/>
            </a:pPr>
            <a:r>
              <a:rPr b="0" i="1" lang="en-US" sz="18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Dedicated Acquisition Team – Customer Focused </a:t>
            </a:r>
            <a:endParaRPr/>
          </a:p>
          <a:p>
            <a:pPr indent="-2222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13C88"/>
              </a:buClr>
              <a:buSzPts val="1800"/>
              <a:buFont typeface="Arial"/>
              <a:buChar char="•"/>
            </a:pPr>
            <a:r>
              <a:rPr b="0" i="1" lang="en-US" sz="18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Contracting Officer, (unlimited warrant)  Contract Specialist, Financial Manager, Small Business Specialist, Legal Counsel, Competition Advocate</a:t>
            </a:r>
            <a:endParaRPr/>
          </a:p>
          <a:p>
            <a:pPr indent="-342900" lvl="1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13C88"/>
              </a:buClr>
              <a:buSzPts val="1800"/>
              <a:buFont typeface="Noto Sans Symbols"/>
              <a:buChar char="•"/>
            </a:pPr>
            <a:r>
              <a:rPr b="1" i="0" lang="en-US" sz="1800" u="none" cap="none" strike="noStrike">
                <a:solidFill>
                  <a:srgbClr val="013C88"/>
                </a:solidFill>
                <a:latin typeface="Arial"/>
                <a:ea typeface="Arial"/>
                <a:cs typeface="Arial"/>
                <a:sym typeface="Arial"/>
              </a:rPr>
              <a:t>Reach-out Capability for Additional Capacity </a:t>
            </a:r>
            <a:endParaRPr/>
          </a:p>
          <a:p>
            <a:pPr indent="-342900" lvl="1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13C88"/>
              </a:buClr>
              <a:buSzPts val="24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rgbClr val="013C88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13C88"/>
              </a:buClr>
              <a:buSzPts val="24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rgbClr val="013C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SA Powerpoint template">
  <a:themeElements>
    <a:clrScheme name="GSA Powerpoin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